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Inter Light"/>
      <p:regular r:id="rId57"/>
      <p:bold r:id="rId58"/>
    </p:embeddedFont>
    <p:embeddedFont>
      <p:font typeface="Inter SemiBold"/>
      <p:regular r:id="rId59"/>
      <p:bold r:id="rId60"/>
    </p:embeddedFont>
    <p:embeddedFont>
      <p:font typeface="Caveat"/>
      <p:regular r:id="rId61"/>
      <p:bold r:id="rId62"/>
    </p:embeddedFont>
    <p:embeddedFont>
      <p:font typeface="Roboto"/>
      <p:regular r:id="rId63"/>
      <p:bold r:id="rId64"/>
      <p:italic r:id="rId65"/>
      <p:boldItalic r:id="rId66"/>
    </p:embeddedFont>
    <p:embeddedFont>
      <p:font typeface="Inter"/>
      <p:regular r:id="rId67"/>
      <p:bold r:id="rId68"/>
    </p:embeddedFont>
    <p:embeddedFont>
      <p:font typeface="Bitter"/>
      <p:regular r:id="rId69"/>
      <p:bold r:id="rId70"/>
      <p:italic r:id="rId71"/>
      <p:boldItalic r:id="rId72"/>
    </p:embeddedFont>
    <p:embeddedFont>
      <p:font typeface="Oswald"/>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59D50DF-E703-4833-9000-7853FF88715B}">
  <a:tblStyle styleId="{E59D50DF-E703-4833-9000-7853FF8871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swald-regular.fntdata"/><Relationship Id="rId72" Type="http://schemas.openxmlformats.org/officeDocument/2006/relationships/font" Target="fonts/Bitter-boldItalic.fntdata"/><Relationship Id="rId31" Type="http://schemas.openxmlformats.org/officeDocument/2006/relationships/slide" Target="slides/slide26.xml"/><Relationship Id="rId30" Type="http://schemas.openxmlformats.org/officeDocument/2006/relationships/slide" Target="slides/slide25.xml"/><Relationship Id="rId74" Type="http://schemas.openxmlformats.org/officeDocument/2006/relationships/font" Target="fonts/Oswald-bold.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Bitter-italic.fntdata"/><Relationship Id="rId70" Type="http://schemas.openxmlformats.org/officeDocument/2006/relationships/font" Target="fonts/Bitter-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Caveat-bold.fntdata"/><Relationship Id="rId61" Type="http://schemas.openxmlformats.org/officeDocument/2006/relationships/font" Target="fonts/Caveat-regular.fntdata"/><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Inter-bold.fntdata"/><Relationship Id="rId23" Type="http://schemas.openxmlformats.org/officeDocument/2006/relationships/slide" Target="slides/slide18.xml"/><Relationship Id="rId67" Type="http://schemas.openxmlformats.org/officeDocument/2006/relationships/font" Target="fonts/Inter-regular.fntdata"/><Relationship Id="rId60" Type="http://schemas.openxmlformats.org/officeDocument/2006/relationships/font" Target="fonts/InterSemiBold-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Bitter-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InterLight-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InterSemiBold-regular.fntdata"/><Relationship Id="rId14" Type="http://schemas.openxmlformats.org/officeDocument/2006/relationships/slide" Target="slides/slide9.xml"/><Relationship Id="rId58" Type="http://schemas.openxmlformats.org/officeDocument/2006/relationships/font" Target="fonts/InterLight-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i.facebook.com/blog/retrieval-augmented-generation-streamlining-the-creation-of-intelligent-natural-language-processing-models/"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5f6af6e54f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5f6af6e54f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to self:</a:t>
            </a:r>
            <a:endParaRPr/>
          </a:p>
          <a:p>
            <a:pPr indent="-298450" lvl="0" marL="457200" rtl="0" algn="l">
              <a:spcBef>
                <a:spcPts val="0"/>
              </a:spcBef>
              <a:spcAft>
                <a:spcPts val="0"/>
              </a:spcAft>
              <a:buSzPts val="1100"/>
              <a:buChar char="●"/>
            </a:pPr>
            <a:r>
              <a:rPr lang="en"/>
              <a:t>Look at camera (on ceiling</a:t>
            </a:r>
            <a:r>
              <a:rPr lang="en"/>
              <a:t>)</a:t>
            </a:r>
            <a:r>
              <a:rPr lang="en"/>
              <a:t> and audience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7944682e67_3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7944682e67_3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7944682e67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7944682e67_3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f6af6e54f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f6af6e54f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How can we align LLM outputs with desired tasks?</a:t>
            </a:r>
            <a:endParaRPr/>
          </a:p>
          <a:p>
            <a:pPr indent="-298450" lvl="0" marL="457200" rtl="0" algn="l">
              <a:spcBef>
                <a:spcPts val="0"/>
              </a:spcBef>
              <a:spcAft>
                <a:spcPts val="0"/>
              </a:spcAft>
              <a:buSzPts val="1100"/>
              <a:buChar char="●"/>
            </a:pPr>
            <a:r>
              <a:rPr lang="en"/>
              <a:t>Base models are not helpful assistants: they just autocomplete text</a:t>
            </a:r>
            <a:endParaRPr/>
          </a:p>
          <a:p>
            <a:pPr indent="-298450" lvl="1" marL="914400" rtl="0" algn="l">
              <a:spcBef>
                <a:spcPts val="0"/>
              </a:spcBef>
              <a:spcAft>
                <a:spcPts val="0"/>
              </a:spcAft>
              <a:buSzPts val="1100"/>
              <a:buChar char="○"/>
            </a:pPr>
            <a:r>
              <a:rPr lang="en"/>
              <a:t>You *may* be able to get the autocompletion to work as desired through few-shot learning</a:t>
            </a:r>
            <a:endParaRPr/>
          </a:p>
          <a:p>
            <a:pPr indent="-298450" lvl="1" marL="914400" rtl="0" algn="l">
              <a:spcBef>
                <a:spcPts val="0"/>
              </a:spcBef>
              <a:spcAft>
                <a:spcPts val="0"/>
              </a:spcAft>
              <a:buSzPts val="1100"/>
              <a:buChar char="○"/>
            </a:pPr>
            <a:r>
              <a:rPr lang="en"/>
              <a:t>But mostly isn’t sufficient for desired tasks</a:t>
            </a:r>
            <a:endParaRPr/>
          </a:p>
          <a:p>
            <a:pPr indent="-298450" lvl="1" marL="914400" rtl="0" algn="l">
              <a:spcBef>
                <a:spcPts val="0"/>
              </a:spcBef>
              <a:spcAft>
                <a:spcPts val="0"/>
              </a:spcAft>
              <a:buSzPts val="1100"/>
              <a:buChar char="○"/>
            </a:pPr>
            <a:r>
              <a:rPr lang="en"/>
              <a:t>We need to instruction fine-tune</a:t>
            </a:r>
            <a:endParaRPr/>
          </a:p>
          <a:p>
            <a:pPr indent="-298450" lvl="0" marL="457200" rtl="0" algn="l">
              <a:spcBef>
                <a:spcPts val="0"/>
              </a:spcBef>
              <a:spcAft>
                <a:spcPts val="0"/>
              </a:spcAft>
              <a:buSzPts val="1100"/>
              <a:buChar char="●"/>
            </a:pPr>
            <a:r>
              <a:rPr lang="en"/>
              <a:t>Let’s look at prompting strategies a bit more in detail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f6af6e54f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f6af6e54f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slide provides a one-glance view of common strategies for task alignment (getting the LLM to align to your expected behaviour)</a:t>
            </a:r>
            <a:br>
              <a:rPr lang="en"/>
            </a:br>
            <a:endParaRPr/>
          </a:p>
          <a:p>
            <a:pPr indent="-298450" lvl="0" marL="457200" rtl="0" algn="l">
              <a:spcBef>
                <a:spcPts val="0"/>
              </a:spcBef>
              <a:spcAft>
                <a:spcPts val="0"/>
              </a:spcAft>
              <a:buSzPts val="1100"/>
              <a:buChar char="●"/>
            </a:pPr>
            <a:r>
              <a:rPr lang="en"/>
              <a:t>Zero or few-shot prompting (more details in the next slide)</a:t>
            </a:r>
            <a:endParaRPr/>
          </a:p>
          <a:p>
            <a:pPr indent="-298450" lvl="0" marL="457200" rtl="0" algn="l">
              <a:spcBef>
                <a:spcPts val="0"/>
              </a:spcBef>
              <a:spcAft>
                <a:spcPts val="0"/>
              </a:spcAft>
              <a:buSzPts val="1100"/>
              <a:buChar char="●"/>
            </a:pPr>
            <a:r>
              <a:rPr lang="en"/>
              <a:t>Prompt tuning and guidance </a:t>
            </a:r>
            <a:r>
              <a:rPr lang="en">
                <a:solidFill>
                  <a:schemeClr val="dk1"/>
                </a:solidFill>
              </a:rPr>
              <a:t>(more details in the next slide)</a:t>
            </a:r>
            <a:endParaRPr/>
          </a:p>
          <a:p>
            <a:pPr indent="-298450" lvl="0" marL="457200" rtl="0" algn="l">
              <a:spcBef>
                <a:spcPts val="0"/>
              </a:spcBef>
              <a:spcAft>
                <a:spcPts val="0"/>
              </a:spcAft>
              <a:buSzPts val="1100"/>
              <a:buChar char="●"/>
            </a:pPr>
            <a:r>
              <a:rPr lang="en"/>
              <a:t>RAG</a:t>
            </a:r>
            <a:endParaRPr/>
          </a:p>
          <a:p>
            <a:pPr indent="-298450" lvl="0" marL="457200" rtl="0" algn="l">
              <a:spcBef>
                <a:spcPts val="0"/>
              </a:spcBef>
              <a:spcAft>
                <a:spcPts val="0"/>
              </a:spcAft>
              <a:buSzPts val="1100"/>
              <a:buChar char="●"/>
            </a:pPr>
            <a:r>
              <a:rPr lang="en"/>
              <a:t>You can get a surprisingly far with in-context learning approaches!</a:t>
            </a:r>
            <a:endParaRPr/>
          </a:p>
          <a:p>
            <a:pPr indent="-298450" lvl="1" marL="914400" rtl="0" algn="l">
              <a:spcBef>
                <a:spcPts val="0"/>
              </a:spcBef>
              <a:spcAft>
                <a:spcPts val="0"/>
              </a:spcAft>
              <a:buSzPts val="1100"/>
              <a:buChar char="○"/>
            </a:pPr>
            <a:r>
              <a:rPr lang="en"/>
              <a:t>60% → 80-90% performance in some tasks for gpt-3.5</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5f6af6e54f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5f6af6e54f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f6af6e54f_0_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f6af6e54f_0_8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RAG</a:t>
            </a:r>
            <a:endParaRPr/>
          </a:p>
          <a:p>
            <a:pPr indent="-298450" lvl="0" marL="457200" rtl="0" algn="l">
              <a:spcBef>
                <a:spcPts val="0"/>
              </a:spcBef>
              <a:spcAft>
                <a:spcPts val="0"/>
              </a:spcAft>
              <a:buSzPts val="1100"/>
              <a:buChar char="●"/>
            </a:pPr>
            <a:r>
              <a:rPr lang="en"/>
              <a:t>For more complex and knowledge-intensive tasks, it's possible to build a language model-based system that accesses external knowledge sources to complete tasks. This enables more factual consistency, improves reliability of the generated responses, and helps to mitigate the problem of "hallucination".</a:t>
            </a:r>
            <a:endParaRPr/>
          </a:p>
          <a:p>
            <a:pPr indent="-298450" lvl="0" marL="457200" rtl="0" algn="l">
              <a:spcBef>
                <a:spcPts val="0"/>
              </a:spcBef>
              <a:spcAft>
                <a:spcPts val="0"/>
              </a:spcAft>
              <a:buSzPts val="1100"/>
              <a:buChar char="●"/>
            </a:pPr>
            <a:r>
              <a:rPr lang="en"/>
              <a:t>Meta AI researchers introduced a method called </a:t>
            </a:r>
            <a:r>
              <a:rPr lang="en" u="sng">
                <a:solidFill>
                  <a:schemeClr val="hlink"/>
                </a:solidFill>
                <a:hlinkClick r:id="rId2"/>
              </a:rPr>
              <a:t>Retrieval Augmented Generation (RAG)</a:t>
            </a:r>
            <a:r>
              <a:rPr lang="en"/>
              <a:t> to address such knowledge-intensive tasks. RAG combines an information retrieval component with a text generator model. RAG can be fine-tuned and it's internal knowledge can be modified in an efficient manner and without needing retraining of the entire model.</a:t>
            </a:r>
            <a:endParaRPr/>
          </a:p>
          <a:p>
            <a:pPr indent="-298450" lvl="0" marL="457200" rtl="0" algn="l">
              <a:spcBef>
                <a:spcPts val="0"/>
              </a:spcBef>
              <a:spcAft>
                <a:spcPts val="0"/>
              </a:spcAft>
              <a:buSzPts val="1100"/>
              <a:buChar char="●"/>
            </a:pPr>
            <a:r>
              <a:rPr lang="en"/>
              <a:t>Some libraries support these pattern – e.g. langchain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7462a3ab67_3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7462a3ab67_3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7462a3ab67_3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7462a3ab67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Motivation</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Prior to LLMs, this is expensive. Now it’s accessible</a:t>
            </a:r>
            <a:endParaRPr/>
          </a:p>
          <a:p>
            <a:pPr indent="-298450" lvl="1" marL="914400" rtl="0" algn="l">
              <a:spcBef>
                <a:spcPts val="0"/>
              </a:spcBef>
              <a:spcAft>
                <a:spcPts val="0"/>
              </a:spcAft>
              <a:buSzPts val="1100"/>
              <a:buChar char="○"/>
            </a:pPr>
            <a:r>
              <a:rPr lang="en"/>
              <a:t>Canva gave a talk at MLOps.Community (on YouTube) comparing “traditional” NLP methods and LLM-based methods – if anyone’s interested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741f490ca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741f490ca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7462a3ab67_3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7462a3ab67_3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7944682e6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7944682e6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No judgement – just for us to get a sense of what level to pitch at</a:t>
            </a:r>
            <a:endParaRPr/>
          </a:p>
          <a:p>
            <a:pPr indent="-298450" lvl="0" marL="457200" rtl="0" algn="l">
              <a:spcBef>
                <a:spcPts val="0"/>
              </a:spcBef>
              <a:spcAft>
                <a:spcPts val="0"/>
              </a:spcAft>
              <a:buSzPts val="1100"/>
              <a:buChar char="●"/>
            </a:pPr>
            <a:r>
              <a:rPr lang="en"/>
              <a:t>Get from  SYD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924e08892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924e08892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Other notes:</a:t>
            </a:r>
            <a:endParaRPr/>
          </a:p>
          <a:p>
            <a:pPr indent="0" lvl="0" marL="0" rtl="0" algn="l">
              <a:spcBef>
                <a:spcPts val="0"/>
              </a:spcBef>
              <a:spcAft>
                <a:spcPts val="0"/>
              </a:spcAft>
              <a:buClr>
                <a:schemeClr val="dk1"/>
              </a:buClr>
              <a:buSzPts val="1100"/>
              <a:buFont typeface="Arial"/>
              <a:buNone/>
            </a:pPr>
            <a:r>
              <a:rPr lang="en"/>
              <a:t>- is prompt injection a solved problem? how do we practice "defense in depth?"</a:t>
            </a:r>
            <a:endParaRPr/>
          </a:p>
          <a:p>
            <a:pPr indent="0" lvl="0" marL="0" rtl="0" algn="l">
              <a:spcBef>
                <a:spcPts val="0"/>
              </a:spcBef>
              <a:spcAft>
                <a:spcPts val="0"/>
              </a:spcAft>
              <a:buClr>
                <a:schemeClr val="dk1"/>
              </a:buClr>
              <a:buSzPts val="1100"/>
              <a:buFont typeface="Arial"/>
              <a:buNone/>
            </a:pPr>
            <a:r>
              <a:rPr lang="en"/>
              <a:t>- cross-functional concerns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7462a3ab67_3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7462a3ab67_3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 for us, as we designed the workshop: That you</a:t>
            </a:r>
            <a:r>
              <a:rPr lang="en"/>
              <a:t> feel informed and empowered to take the next step to test your ideas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7462a3ab67_3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7462a3ab67_3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TODO: add callouts:</a:t>
            </a:r>
            <a:endParaRPr/>
          </a:p>
          <a:p>
            <a:pPr indent="-298450" lvl="0" marL="457200" rtl="0" algn="l">
              <a:spcBef>
                <a:spcPts val="0"/>
              </a:spcBef>
              <a:spcAft>
                <a:spcPts val="0"/>
              </a:spcAft>
              <a:buSzPts val="1100"/>
              <a:buChar char="●"/>
            </a:pPr>
            <a:r>
              <a:rPr lang="en"/>
              <a:t>situate this against test pyramid. not all tests are created equal.</a:t>
            </a:r>
            <a:endParaRPr/>
          </a:p>
          <a:p>
            <a:pPr indent="-298450" lvl="0" marL="457200" rtl="0" algn="l">
              <a:spcBef>
                <a:spcPts val="0"/>
              </a:spcBef>
              <a:spcAft>
                <a:spcPts val="0"/>
              </a:spcAft>
              <a:buSzPts val="1100"/>
              <a:buChar char="●"/>
            </a:pPr>
            <a:r>
              <a:rPr lang="en"/>
              <a:t>choose tests that give you balance of effort and feedback</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type of test helps us iteratively and incrementally:</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Identify failure cases and ways to improvement (e.g. through model selection, prompt engineering)</a:t>
            </a:r>
            <a:endParaRPr/>
          </a:p>
          <a:p>
            <a:pPr indent="-298450" lvl="0" marL="457200" rtl="0" algn="l">
              <a:spcBef>
                <a:spcPts val="0"/>
              </a:spcBef>
              <a:spcAft>
                <a:spcPts val="0"/>
              </a:spcAft>
              <a:buSzPts val="1100"/>
              <a:buChar char="●"/>
            </a:pPr>
            <a:r>
              <a:rPr lang="en"/>
              <a:t>Compare models and decide on most suitable model for the task</a:t>
            </a:r>
            <a:endParaRPr/>
          </a:p>
          <a:p>
            <a:pPr indent="-298450" lvl="0" marL="457200" rtl="0" algn="l">
              <a:spcBef>
                <a:spcPts val="0"/>
              </a:spcBef>
              <a:spcAft>
                <a:spcPts val="0"/>
              </a:spcAft>
              <a:buSzPts val="1100"/>
              <a:buChar char="●"/>
            </a:pPr>
            <a:r>
              <a:rPr lang="en"/>
              <a:t>[...]</a:t>
            </a:r>
            <a:endParaRPr/>
          </a:p>
          <a:p>
            <a:pPr indent="-298450" lvl="0" marL="457200" rtl="0" algn="l">
              <a:spcBef>
                <a:spcPts val="0"/>
              </a:spcBef>
              <a:spcAft>
                <a:spcPts val="0"/>
              </a:spcAft>
              <a:buSzPts val="1100"/>
              <a:buChar char="●"/>
            </a:pPr>
            <a:r>
              <a:rPr lang="en"/>
              <a:t>Lock in quality measures (by committing test cases)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41f490ca0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741f490ca0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741f490ca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741f490ca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924e08892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924e08892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7462a3ab67_3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7462a3ab67_3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741f490ca0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741f490ca0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3bff9ab5a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3bff9ab5a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741f490ca0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741f490ca0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5f6af6e54f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5f6af6e54f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Logistics:</a:t>
            </a:r>
            <a:endParaRPr/>
          </a:p>
          <a:p>
            <a:pPr indent="-298450" lvl="0" marL="457200" rtl="0" algn="l">
              <a:spcBef>
                <a:spcPts val="0"/>
              </a:spcBef>
              <a:spcAft>
                <a:spcPts val="0"/>
              </a:spcAft>
              <a:buSzPts val="1100"/>
              <a:buChar char="●"/>
            </a:pPr>
            <a:r>
              <a:rPr lang="en"/>
              <a:t>Toilets</a:t>
            </a:r>
            <a:endParaRPr/>
          </a:p>
          <a:p>
            <a:pPr indent="-298450" lvl="0" marL="457200" rtl="0" algn="l">
              <a:spcBef>
                <a:spcPts val="0"/>
              </a:spcBef>
              <a:spcAft>
                <a:spcPts val="0"/>
              </a:spcAft>
              <a:buSzPts val="1100"/>
              <a:buChar char="●"/>
            </a:pPr>
            <a:r>
              <a:rPr lang="en"/>
              <a:t>WiFi</a:t>
            </a:r>
            <a:endParaRPr/>
          </a:p>
          <a:p>
            <a:pPr indent="-298450" lvl="0" marL="457200" rtl="0" algn="l">
              <a:spcBef>
                <a:spcPts val="0"/>
              </a:spcBef>
              <a:spcAft>
                <a:spcPts val="0"/>
              </a:spcAft>
              <a:buSzPts val="1100"/>
              <a:buChar char="●"/>
            </a:pPr>
            <a:r>
              <a:rPr lang="en"/>
              <a:t>Power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775146c63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775146c634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924e08892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2924e08892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741f490ca0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741f490ca0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924e08892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924e08892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924e08892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924e08892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What are property-based tests?</a:t>
            </a:r>
            <a:endParaRPr/>
          </a:p>
          <a:p>
            <a:pPr indent="-298450" lvl="1" marL="914400" rtl="0" algn="l">
              <a:spcBef>
                <a:spcPts val="0"/>
              </a:spcBef>
              <a:spcAft>
                <a:spcPts val="0"/>
              </a:spcAft>
              <a:buSzPts val="1100"/>
              <a:buChar char="○"/>
            </a:pPr>
            <a:r>
              <a:rPr lang="en"/>
              <a:t>An approach that involves specifying statements that should always be true, rather than relying on specific examples</a:t>
            </a:r>
            <a:endParaRPr/>
          </a:p>
          <a:p>
            <a:pPr indent="-298450" lvl="1" marL="914400" rtl="0" algn="l">
              <a:spcBef>
                <a:spcPts val="0"/>
              </a:spcBef>
              <a:spcAft>
                <a:spcPts val="0"/>
              </a:spcAft>
              <a:buSzPts val="1100"/>
              <a:buChar char="○"/>
            </a:pPr>
            <a:r>
              <a:rPr lang="en"/>
              <a:t>Statements take the form: "for all inputs that satisfy some precondition, some predicate holds"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924e08892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924e08892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3ef99040b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3ef99040b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924e08892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924e08892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2741f490ca0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2741f490ca0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924e08892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924e08892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3f0a7f5829_3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3f0a7f5829_3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Talk through this slide</a:t>
            </a:r>
            <a:endParaRPr/>
          </a:p>
          <a:p>
            <a:pPr indent="-298450" lvl="0" marL="457200" rtl="0" algn="l">
              <a:spcBef>
                <a:spcPts val="0"/>
              </a:spcBef>
              <a:spcAft>
                <a:spcPts val="0"/>
              </a:spcAft>
              <a:buSzPts val="1100"/>
              <a:buChar char="●"/>
            </a:pPr>
            <a:r>
              <a:rPr lang="en"/>
              <a:t>Talk through the doc – setup steps, questions section, etc.</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Referral codes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Melbourne: </a:t>
            </a:r>
            <a:r>
              <a:rPr b="1" lang="en">
                <a:solidFill>
                  <a:schemeClr val="dk1"/>
                </a:solidFill>
              </a:rPr>
              <a:t>xconf23-1F2E0</a:t>
            </a:r>
            <a:endParaRPr b="1">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Sydney: </a:t>
            </a:r>
            <a:r>
              <a:rPr b="1" lang="en">
                <a:solidFill>
                  <a:schemeClr val="dk1"/>
                </a:solidFill>
              </a:rPr>
              <a:t>xconf23-BAD9D</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924e08892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924e08892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3f0a7f5829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3f0a7f5829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3f0a7f5829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3f0a7f5829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3f0a7f5829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23f0a7f5829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924e08892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924e08892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924e08892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924e08892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7462a3ab67_3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7462a3ab67_3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60af1f8f9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60af1f8f9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6e03b561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6e03b561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7462a3ab67_3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7462a3ab67_3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Other notes:</a:t>
            </a:r>
            <a:endParaRPr/>
          </a:p>
          <a:p>
            <a:pPr indent="0" lvl="0" marL="0" rtl="0" algn="l">
              <a:spcBef>
                <a:spcPts val="0"/>
              </a:spcBef>
              <a:spcAft>
                <a:spcPts val="0"/>
              </a:spcAft>
              <a:buClr>
                <a:schemeClr val="dk1"/>
              </a:buClr>
              <a:buSzPts val="1100"/>
              <a:buFont typeface="Arial"/>
              <a:buNone/>
            </a:pPr>
            <a:r>
              <a:rPr lang="en"/>
              <a:t>- is prompt injection a solved problem? how do we practice "defense in depth?"</a:t>
            </a:r>
            <a:endParaRPr/>
          </a:p>
          <a:p>
            <a:pPr indent="0" lvl="0" marL="0" rtl="0" algn="l">
              <a:spcBef>
                <a:spcPts val="0"/>
              </a:spcBef>
              <a:spcAft>
                <a:spcPts val="0"/>
              </a:spcAft>
              <a:buClr>
                <a:schemeClr val="dk1"/>
              </a:buClr>
              <a:buSzPts val="1100"/>
              <a:buFont typeface="Arial"/>
              <a:buNone/>
            </a:pPr>
            <a:r>
              <a:rPr lang="en"/>
              <a:t>- cross-functional concerns</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7944682e67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7944682e67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3f0a7f5829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3f0a7f5829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7462a3ab67_3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7462a3ab67_3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5f6af6e54f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5f6af6e54f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5f6af6e54f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5f6af6e54f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new paradigm: prompting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7944682e6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7944682e6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Interesting to note that on the left histogram bars there are: (upper left) twice “Of” and (bottom left) twice “course”.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924e08892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924e08892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69000" y="365700"/>
            <a:ext cx="8463300" cy="1723200"/>
          </a:xfrm>
          <a:prstGeom prst="rect">
            <a:avLst/>
          </a:prstGeom>
        </p:spPr>
        <p:txBody>
          <a:bodyPr anchorCtr="0" anchor="b" bIns="0" lIns="0" spcFirstLastPara="1" rIns="0" wrap="square" tIns="0">
            <a:noAutofit/>
          </a:bodyPr>
          <a:lstStyle>
            <a:lvl1pPr lvl="0">
              <a:spcBef>
                <a:spcPts val="0"/>
              </a:spcBef>
              <a:spcAft>
                <a:spcPts val="0"/>
              </a:spcAft>
              <a:buClr>
                <a:srgbClr val="FFFFFF"/>
              </a:buClr>
              <a:buSzPts val="4400"/>
              <a:buNone/>
              <a:defRPr sz="44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3" name="Google Shape;13;p2"/>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2"/>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2"/>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6" name="Google Shape;56;p12"/>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57" name="Shape 57"/>
        <p:cNvGrpSpPr/>
        <p:nvPr/>
      </p:nvGrpSpPr>
      <p:grpSpPr>
        <a:xfrm>
          <a:off x="0" y="0"/>
          <a:ext cx="0" cy="0"/>
          <a:chOff x="0" y="0"/>
          <a:chExt cx="0" cy="0"/>
        </a:xfrm>
      </p:grpSpPr>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3"/>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1" name="Google Shape;61;p13"/>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62" name="Google Shape;62;p13"/>
          <p:cNvSpPr txBox="1"/>
          <p:nvPr>
            <p:ph idx="3" type="body"/>
          </p:nvPr>
        </p:nvSpPr>
        <p:spPr>
          <a:xfrm>
            <a:off x="4940700" y="1331700"/>
            <a:ext cx="3834300" cy="2480100"/>
          </a:xfrm>
          <a:prstGeom prst="rect">
            <a:avLst/>
          </a:prstGeom>
        </p:spPr>
        <p:txBody>
          <a:bodyPr anchorCtr="0" anchor="ctr"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14"/>
          <p:cNvSpPr txBox="1"/>
          <p:nvPr>
            <p:ph type="title"/>
          </p:nvPr>
        </p:nvSpPr>
        <p:spPr>
          <a:xfrm>
            <a:off x="369000" y="365700"/>
            <a:ext cx="6367800" cy="4412100"/>
          </a:xfrm>
          <a:prstGeom prst="rect">
            <a:avLst/>
          </a:prstGeom>
        </p:spPr>
        <p:txBody>
          <a:bodyPr anchorCtr="0" anchor="ctr" bIns="0" lIns="0" spcFirstLastPara="1" rIns="0" wrap="square" tIns="0">
            <a:noAutofit/>
          </a:bodyPr>
          <a:lstStyle>
            <a:lvl1pPr lvl="0">
              <a:spcBef>
                <a:spcPts val="0"/>
              </a:spcBef>
              <a:spcAft>
                <a:spcPts val="0"/>
              </a:spcAft>
              <a:buSzPts val="3200"/>
              <a:buNone/>
              <a:defRPr sz="3200"/>
            </a:lvl1pPr>
            <a:lvl2pPr lvl="1">
              <a:spcBef>
                <a:spcPts val="0"/>
              </a:spcBef>
              <a:spcAft>
                <a:spcPts val="0"/>
              </a:spcAft>
              <a:buSzPts val="4100"/>
              <a:buNone/>
              <a:defRPr sz="4100"/>
            </a:lvl2pPr>
            <a:lvl3pPr lvl="2">
              <a:spcBef>
                <a:spcPts val="0"/>
              </a:spcBef>
              <a:spcAft>
                <a:spcPts val="0"/>
              </a:spcAft>
              <a:buSzPts val="4100"/>
              <a:buNone/>
              <a:defRPr sz="4100"/>
            </a:lvl3pPr>
            <a:lvl4pPr lvl="3">
              <a:spcBef>
                <a:spcPts val="0"/>
              </a:spcBef>
              <a:spcAft>
                <a:spcPts val="0"/>
              </a:spcAft>
              <a:buSzPts val="4100"/>
              <a:buNone/>
              <a:defRPr sz="4100"/>
            </a:lvl4pPr>
            <a:lvl5pPr lvl="4">
              <a:spcBef>
                <a:spcPts val="0"/>
              </a:spcBef>
              <a:spcAft>
                <a:spcPts val="0"/>
              </a:spcAft>
              <a:buSzPts val="4100"/>
              <a:buNone/>
              <a:defRPr sz="4100"/>
            </a:lvl5pPr>
            <a:lvl6pPr lvl="5">
              <a:spcBef>
                <a:spcPts val="0"/>
              </a:spcBef>
              <a:spcAft>
                <a:spcPts val="0"/>
              </a:spcAft>
              <a:buSzPts val="4100"/>
              <a:buNone/>
              <a:defRPr sz="4100"/>
            </a:lvl6pPr>
            <a:lvl7pPr lvl="6">
              <a:spcBef>
                <a:spcPts val="0"/>
              </a:spcBef>
              <a:spcAft>
                <a:spcPts val="0"/>
              </a:spcAft>
              <a:buSzPts val="4100"/>
              <a:buNone/>
              <a:defRPr sz="4100"/>
            </a:lvl7pPr>
            <a:lvl8pPr lvl="7">
              <a:spcBef>
                <a:spcPts val="0"/>
              </a:spcBef>
              <a:spcAft>
                <a:spcPts val="0"/>
              </a:spcAft>
              <a:buSzPts val="4100"/>
              <a:buNone/>
              <a:defRPr sz="4100"/>
            </a:lvl8pPr>
            <a:lvl9pPr lvl="8">
              <a:spcBef>
                <a:spcPts val="0"/>
              </a:spcBef>
              <a:spcAft>
                <a:spcPts val="0"/>
              </a:spcAft>
              <a:buSzPts val="4100"/>
              <a:buNone/>
              <a:defRPr sz="41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5"/>
          <p:cNvSpPr txBox="1"/>
          <p:nvPr>
            <p:ph hasCustomPrompt="1" type="title"/>
          </p:nvPr>
        </p:nvSpPr>
        <p:spPr>
          <a:xfrm>
            <a:off x="4938300" y="1106125"/>
            <a:ext cx="3836700" cy="1963500"/>
          </a:xfrm>
          <a:prstGeom prst="rect">
            <a:avLst/>
          </a:prstGeom>
        </p:spPr>
        <p:txBody>
          <a:bodyPr anchorCtr="0" anchor="b" bIns="0" lIns="0" spcFirstLastPara="1" rIns="0" wrap="square" tIns="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5"/>
          <p:cNvSpPr txBox="1"/>
          <p:nvPr>
            <p:ph idx="1" type="body"/>
          </p:nvPr>
        </p:nvSpPr>
        <p:spPr>
          <a:xfrm>
            <a:off x="4938300" y="3152225"/>
            <a:ext cx="3836700" cy="1300800"/>
          </a:xfrm>
          <a:prstGeom prst="rect">
            <a:avLst/>
          </a:prstGeom>
        </p:spPr>
        <p:txBody>
          <a:bodyPr anchorCtr="0" anchor="t" bIns="0" lIns="0" spcFirstLastPara="1" rIns="0" wrap="square" tIns="0">
            <a:noAutofit/>
          </a:bodyPr>
          <a:lstStyle>
            <a:lvl1pPr indent="-368300" lvl="0" marL="457200">
              <a:spcBef>
                <a:spcPts val="0"/>
              </a:spcBef>
              <a:spcAft>
                <a:spcPts val="0"/>
              </a:spcAft>
              <a:buSzPts val="2200"/>
              <a:buChar char="●"/>
              <a:defRPr b="1" sz="22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72" name="Shape 72"/>
        <p:cNvGrpSpPr/>
        <p:nvPr/>
      </p:nvGrpSpPr>
      <p:grpSpPr>
        <a:xfrm>
          <a:off x="0" y="0"/>
          <a:ext cx="0" cy="0"/>
          <a:chOff x="0" y="0"/>
          <a:chExt cx="0" cy="0"/>
        </a:xfrm>
      </p:grpSpPr>
      <p:sp>
        <p:nvSpPr>
          <p:cNvPr id="73" name="Google Shape;73;p17"/>
          <p:cNvSpPr txBox="1"/>
          <p:nvPr>
            <p:ph idx="1" type="body"/>
          </p:nvPr>
        </p:nvSpPr>
        <p:spPr>
          <a:xfrm>
            <a:off x="374450" y="1361400"/>
            <a:ext cx="3999900" cy="34164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4" name="Google Shape;74;p17"/>
          <p:cNvSpPr txBox="1"/>
          <p:nvPr>
            <p:ph idx="2" type="body"/>
          </p:nvPr>
        </p:nvSpPr>
        <p:spPr>
          <a:xfrm>
            <a:off x="4800925" y="1361400"/>
            <a:ext cx="3999900" cy="3416400"/>
          </a:xfrm>
          <a:prstGeom prst="rect">
            <a:avLst/>
          </a:prstGeom>
          <a:noFill/>
          <a:ln>
            <a:noFill/>
          </a:ln>
        </p:spPr>
        <p:txBody>
          <a:bodyPr anchorCtr="0" anchor="t" bIns="0" lIns="0" spcFirstLastPara="1" rIns="0" wrap="square" tIns="0">
            <a:noAutofit/>
          </a:bodyPr>
          <a:lstStyle>
            <a:lvl1pPr indent="-330200" lvl="0" marL="457200" rtl="0" algn="l">
              <a:lnSpc>
                <a:spcPct val="115000"/>
              </a:lnSpc>
              <a:spcBef>
                <a:spcPts val="0"/>
              </a:spcBef>
              <a:spcAft>
                <a:spcPts val="0"/>
              </a:spcAft>
              <a:buSzPts val="1600"/>
              <a:buChar char="●"/>
              <a:defRPr/>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75" name="Google Shape;75;p17"/>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7"/>
          <p:cNvSpPr txBox="1"/>
          <p:nvPr>
            <p:ph idx="3" type="subTitle"/>
          </p:nvPr>
        </p:nvSpPr>
        <p:spPr>
          <a:xfrm>
            <a:off x="374450" y="857600"/>
            <a:ext cx="8463300" cy="426600"/>
          </a:xfrm>
          <a:prstGeom prst="rect">
            <a:avLst/>
          </a:prstGeom>
          <a:noFill/>
          <a:ln>
            <a:noFill/>
          </a:ln>
        </p:spPr>
        <p:txBody>
          <a:bodyPr anchorCtr="0" anchor="t" bIns="0" lIns="0" spcFirstLastPara="1" rIns="0" wrap="square" tIns="0">
            <a:noAutofit/>
          </a:bodyPr>
          <a:lstStyle>
            <a:lvl1pPr lvl="0" rtl="0" algn="l">
              <a:lnSpc>
                <a:spcPct val="115000"/>
              </a:lnSpc>
              <a:spcBef>
                <a:spcPts val="0"/>
              </a:spcBef>
              <a:spcAft>
                <a:spcPts val="0"/>
              </a:spcAft>
              <a:buClr>
                <a:srgbClr val="000000"/>
              </a:buClr>
              <a:buSzPts val="1600"/>
              <a:buFont typeface="Inter SemiBold"/>
              <a:buNone/>
              <a:defRPr b="1" sz="1600">
                <a:solidFill>
                  <a:srgbClr val="000000"/>
                </a:solidFill>
                <a:latin typeface="Inter SemiBold"/>
                <a:ea typeface="Inter SemiBold"/>
                <a:cs typeface="Inter SemiBold"/>
                <a:sym typeface="Inter SemiBold"/>
              </a:defRPr>
            </a:lvl1pPr>
            <a:lvl2pPr lvl="1" rtl="0" algn="l">
              <a:lnSpc>
                <a:spcPct val="115000"/>
              </a:lnSpc>
              <a:spcBef>
                <a:spcPts val="0"/>
              </a:spcBef>
              <a:spcAft>
                <a:spcPts val="0"/>
              </a:spcAft>
              <a:buSzPts val="1200"/>
              <a:buNone/>
              <a:defRPr/>
            </a:lvl2pPr>
            <a:lvl3pPr lvl="2" rtl="0" algn="l">
              <a:lnSpc>
                <a:spcPct val="115000"/>
              </a:lnSpc>
              <a:spcBef>
                <a:spcPts val="0"/>
              </a:spcBef>
              <a:spcAft>
                <a:spcPts val="0"/>
              </a:spcAft>
              <a:buSzPts val="1200"/>
              <a:buNone/>
              <a:defRPr/>
            </a:lvl3pPr>
            <a:lvl4pPr lvl="3" rtl="0" algn="l">
              <a:lnSpc>
                <a:spcPct val="115000"/>
              </a:lnSpc>
              <a:spcBef>
                <a:spcPts val="0"/>
              </a:spcBef>
              <a:spcAft>
                <a:spcPts val="0"/>
              </a:spcAft>
              <a:buSzPts val="1200"/>
              <a:buNone/>
              <a:defRPr/>
            </a:lvl4pPr>
            <a:lvl5pPr lvl="4" rtl="0" algn="l">
              <a:lnSpc>
                <a:spcPct val="115000"/>
              </a:lnSpc>
              <a:spcBef>
                <a:spcPts val="0"/>
              </a:spcBef>
              <a:spcAft>
                <a:spcPts val="0"/>
              </a:spcAft>
              <a:buSzPts val="1200"/>
              <a:buNone/>
              <a:defRPr/>
            </a:lvl5pPr>
            <a:lvl6pPr lvl="5" rtl="0" algn="l">
              <a:lnSpc>
                <a:spcPct val="115000"/>
              </a:lnSpc>
              <a:spcBef>
                <a:spcPts val="0"/>
              </a:spcBef>
              <a:spcAft>
                <a:spcPts val="0"/>
              </a:spcAft>
              <a:buSzPts val="1200"/>
              <a:buNone/>
              <a:defRPr/>
            </a:lvl6pPr>
            <a:lvl7pPr lvl="6" rtl="0" algn="l">
              <a:lnSpc>
                <a:spcPct val="115000"/>
              </a:lnSpc>
              <a:spcBef>
                <a:spcPts val="0"/>
              </a:spcBef>
              <a:spcAft>
                <a:spcPts val="0"/>
              </a:spcAft>
              <a:buSzPts val="1200"/>
              <a:buNone/>
              <a:defRPr/>
            </a:lvl7pPr>
            <a:lvl8pPr lvl="7" rtl="0" algn="l">
              <a:lnSpc>
                <a:spcPct val="115000"/>
              </a:lnSpc>
              <a:spcBef>
                <a:spcPts val="0"/>
              </a:spcBef>
              <a:spcAft>
                <a:spcPts val="0"/>
              </a:spcAft>
              <a:buSzPts val="1200"/>
              <a:buNone/>
              <a:defRPr/>
            </a:lvl8pPr>
            <a:lvl9pPr lvl="8" rtl="0" algn="l">
              <a:lnSpc>
                <a:spcPct val="115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7" name="Google Shape;17;p3"/>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369000" y="1289125"/>
            <a:ext cx="40773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0" name="Google Shape;20;p4"/>
          <p:cNvSpPr txBox="1"/>
          <p:nvPr>
            <p:ph idx="1" type="subTitle"/>
          </p:nvPr>
        </p:nvSpPr>
        <p:spPr>
          <a:xfrm>
            <a:off x="369000" y="3476925"/>
            <a:ext cx="40773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3" name="Shape 23"/>
        <p:cNvGrpSpPr/>
        <p:nvPr/>
      </p:nvGrpSpPr>
      <p:grpSpPr>
        <a:xfrm>
          <a:off x="0" y="0"/>
          <a:ext cx="0" cy="0"/>
          <a:chOff x="0" y="0"/>
          <a:chExt cx="0" cy="0"/>
        </a:xfrm>
      </p:grpSpPr>
      <p:sp>
        <p:nvSpPr>
          <p:cNvPr id="24" name="Google Shape;24;p5"/>
          <p:cNvSpPr txBox="1"/>
          <p:nvPr>
            <p:ph type="ctrTitle"/>
          </p:nvPr>
        </p:nvSpPr>
        <p:spPr>
          <a:xfrm>
            <a:off x="369000" y="1289125"/>
            <a:ext cx="4077300" cy="30999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5"/>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27" name="Shape 27"/>
        <p:cNvGrpSpPr/>
        <p:nvPr/>
      </p:nvGrpSpPr>
      <p:grpSpPr>
        <a:xfrm>
          <a:off x="0" y="0"/>
          <a:ext cx="0" cy="0"/>
          <a:chOff x="0" y="0"/>
          <a:chExt cx="0" cy="0"/>
        </a:xfrm>
      </p:grpSpPr>
      <p:sp>
        <p:nvSpPr>
          <p:cNvPr id="28" name="Google Shape;28;p6"/>
          <p:cNvSpPr txBox="1"/>
          <p:nvPr>
            <p:ph type="title"/>
          </p:nvPr>
        </p:nvSpPr>
        <p:spPr>
          <a:xfrm>
            <a:off x="4938300" y="365700"/>
            <a:ext cx="3836700" cy="37167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atin typeface="Inter"/>
                <a:ea typeface="Inter"/>
                <a:cs typeface="Inter"/>
                <a:sym typeface="Inter"/>
              </a:defRPr>
            </a:lvl2pPr>
            <a:lvl3pPr lvl="2">
              <a:spcBef>
                <a:spcPts val="0"/>
              </a:spcBef>
              <a:spcAft>
                <a:spcPts val="0"/>
              </a:spcAft>
              <a:buSzPts val="2800"/>
              <a:buNone/>
              <a:defRPr>
                <a:latin typeface="Inter"/>
                <a:ea typeface="Inter"/>
                <a:cs typeface="Inter"/>
                <a:sym typeface="Inter"/>
              </a:defRPr>
            </a:lvl3pPr>
            <a:lvl4pPr lvl="3">
              <a:spcBef>
                <a:spcPts val="0"/>
              </a:spcBef>
              <a:spcAft>
                <a:spcPts val="0"/>
              </a:spcAft>
              <a:buSzPts val="2800"/>
              <a:buNone/>
              <a:defRPr>
                <a:latin typeface="Inter"/>
                <a:ea typeface="Inter"/>
                <a:cs typeface="Inter"/>
                <a:sym typeface="Inter"/>
              </a:defRPr>
            </a:lvl4pPr>
            <a:lvl5pPr lvl="4">
              <a:spcBef>
                <a:spcPts val="0"/>
              </a:spcBef>
              <a:spcAft>
                <a:spcPts val="0"/>
              </a:spcAft>
              <a:buSzPts val="2800"/>
              <a:buNone/>
              <a:defRPr>
                <a:latin typeface="Inter"/>
                <a:ea typeface="Inter"/>
                <a:cs typeface="Inter"/>
                <a:sym typeface="Inter"/>
              </a:defRPr>
            </a:lvl5pPr>
            <a:lvl6pPr lvl="5">
              <a:spcBef>
                <a:spcPts val="0"/>
              </a:spcBef>
              <a:spcAft>
                <a:spcPts val="0"/>
              </a:spcAft>
              <a:buSzPts val="2800"/>
              <a:buNone/>
              <a:defRPr>
                <a:latin typeface="Inter"/>
                <a:ea typeface="Inter"/>
                <a:cs typeface="Inter"/>
                <a:sym typeface="Inter"/>
              </a:defRPr>
            </a:lvl6pPr>
            <a:lvl7pPr lvl="6">
              <a:spcBef>
                <a:spcPts val="0"/>
              </a:spcBef>
              <a:spcAft>
                <a:spcPts val="0"/>
              </a:spcAft>
              <a:buSzPts val="2800"/>
              <a:buNone/>
              <a:defRPr>
                <a:latin typeface="Inter"/>
                <a:ea typeface="Inter"/>
                <a:cs typeface="Inter"/>
                <a:sym typeface="Inter"/>
              </a:defRPr>
            </a:lvl7pPr>
            <a:lvl8pPr lvl="7">
              <a:spcBef>
                <a:spcPts val="0"/>
              </a:spcBef>
              <a:spcAft>
                <a:spcPts val="0"/>
              </a:spcAft>
              <a:buSzPts val="2800"/>
              <a:buNone/>
              <a:defRPr>
                <a:latin typeface="Inter"/>
                <a:ea typeface="Inter"/>
                <a:cs typeface="Inter"/>
                <a:sym typeface="Inter"/>
              </a:defRPr>
            </a:lvl8pPr>
            <a:lvl9pPr lvl="8">
              <a:spcBef>
                <a:spcPts val="0"/>
              </a:spcBef>
              <a:spcAft>
                <a:spcPts val="0"/>
              </a:spcAft>
              <a:buSzPts val="2800"/>
              <a:buNone/>
              <a:defRPr>
                <a:latin typeface="Inter"/>
                <a:ea typeface="Inter"/>
                <a:cs typeface="Inter"/>
                <a:sym typeface="Inter"/>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sz="700"/>
          </a:p>
        </p:txBody>
      </p:sp>
      <p:sp>
        <p:nvSpPr>
          <p:cNvPr id="30" name="Google Shape;30;p6"/>
          <p:cNvSpPr txBox="1"/>
          <p:nvPr>
            <p:ph idx="1" type="subTitle"/>
          </p:nvPr>
        </p:nvSpPr>
        <p:spPr>
          <a:xfrm>
            <a:off x="4938300" y="4351200"/>
            <a:ext cx="38367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
          <p:cNvSpPr txBox="1"/>
          <p:nvPr>
            <p:ph type="title"/>
          </p:nvPr>
        </p:nvSpPr>
        <p:spPr>
          <a:xfrm>
            <a:off x="369000" y="2150850"/>
            <a:ext cx="8406000" cy="8418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4" name="Shape 34"/>
        <p:cNvGrpSpPr/>
        <p:nvPr/>
      </p:nvGrpSpPr>
      <p:grpSpPr>
        <a:xfrm>
          <a:off x="0" y="0"/>
          <a:ext cx="0" cy="0"/>
          <a:chOff x="0" y="0"/>
          <a:chExt cx="0" cy="0"/>
        </a:xfrm>
      </p:grpSpPr>
      <p:sp>
        <p:nvSpPr>
          <p:cNvPr id="35" name="Google Shape;35;p8"/>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6" name="Google Shape;36;p8"/>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sz="16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 name="Shape 39"/>
        <p:cNvGrpSpPr/>
        <p:nvPr/>
      </p:nvGrpSpPr>
      <p:grpSpPr>
        <a:xfrm>
          <a:off x="0" y="0"/>
          <a:ext cx="0" cy="0"/>
          <a:chOff x="0" y="0"/>
          <a:chExt cx="0" cy="0"/>
        </a:xfrm>
      </p:grpSpPr>
      <p:sp>
        <p:nvSpPr>
          <p:cNvPr id="40" name="Google Shape;40;p9"/>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10"/>
          <p:cNvSpPr txBox="1"/>
          <p:nvPr>
            <p:ph idx="1" type="body"/>
          </p:nvPr>
        </p:nvSpPr>
        <p:spPr>
          <a:xfrm>
            <a:off x="374450" y="1361400"/>
            <a:ext cx="3999900" cy="34164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5" name="Google Shape;45;p10"/>
          <p:cNvSpPr txBox="1"/>
          <p:nvPr>
            <p:ph idx="2" type="body"/>
          </p:nvPr>
        </p:nvSpPr>
        <p:spPr>
          <a:xfrm>
            <a:off x="4800925" y="1361400"/>
            <a:ext cx="39999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 name="Google Shape;46;p10"/>
          <p:cNvSpPr txBox="1"/>
          <p:nvPr>
            <p:ph type="title"/>
          </p:nvPr>
        </p:nvSpPr>
        <p:spPr>
          <a:xfrm>
            <a:off x="369000" y="365700"/>
            <a:ext cx="84633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800"/>
              <a:buFont typeface="Bitter"/>
              <a:buNone/>
              <a:defRPr b="1" sz="28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9" name="Google Shape;9;p1"/>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999999"/>
                </a:solidFill>
                <a:latin typeface="Inter"/>
                <a:ea typeface="Inter"/>
                <a:cs typeface="Inter"/>
                <a:sym typeface="Inter"/>
              </a:rPr>
              <a:t>© </a:t>
            </a:r>
            <a:r>
              <a:rPr lang="en" sz="600">
                <a:solidFill>
                  <a:srgbClr val="999999"/>
                </a:solidFill>
                <a:latin typeface="Inter"/>
                <a:ea typeface="Inter"/>
                <a:cs typeface="Inter"/>
                <a:sym typeface="Inter"/>
              </a:rPr>
              <a:t>2023 </a:t>
            </a:r>
            <a:r>
              <a:rPr i="0" lang="en" sz="600" u="none" cap="none" strike="noStrike">
                <a:solidFill>
                  <a:srgbClr val="999999"/>
                </a:solidFill>
                <a:latin typeface="Inter"/>
                <a:ea typeface="Inter"/>
                <a:cs typeface="Inter"/>
                <a:sym typeface="Inter"/>
              </a:rPr>
              <a:t>Thought</a:t>
            </a:r>
            <a:r>
              <a:rPr lang="en" sz="600">
                <a:solidFill>
                  <a:srgbClr val="999999"/>
                </a:solidFill>
                <a:latin typeface="Inter"/>
                <a:ea typeface="Inter"/>
                <a:cs typeface="Inter"/>
                <a:sym typeface="Inter"/>
              </a:rPr>
              <a:t>w</a:t>
            </a:r>
            <a:r>
              <a:rPr i="0" lang="en" sz="600" u="none" cap="none" strike="noStrike">
                <a:solidFill>
                  <a:srgbClr val="999999"/>
                </a:solidFill>
                <a:latin typeface="Inter"/>
                <a:ea typeface="Inter"/>
                <a:cs typeface="Inter"/>
                <a:sym typeface="Inter"/>
              </a:rPr>
              <a:t>orks   |   Confidential </a:t>
            </a:r>
            <a:endParaRPr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github.com/safetydave/maths-whimsy/blob/main/ml/llm_wtf_what_token_follows.ipyn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hyperlink" Target="https://docs.cohere.com/docs/controlling-generation-with-top-k-top-p"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22.png"/></Relationships>
</file>

<file path=ppt/slides/_rels/slide13.xml.rels><?xml version="1.0" encoding="UTF-8" standalone="yes"?><Relationships xmlns="http://schemas.openxmlformats.org/package/2006/relationships"><Relationship Id="rId10" Type="http://schemas.openxmlformats.org/officeDocument/2006/relationships/hyperlink" Target="https://www.promptingguide.ai/" TargetMode="External"/><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2.png"/><Relationship Id="rId8"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23.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0" Type="http://schemas.openxmlformats.org/officeDocument/2006/relationships/hyperlink" Target="https://thenounproject.com/travisavery/" TargetMode="External"/><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thenounproject.com/Blangcon/" TargetMode="External"/><Relationship Id="rId5" Type="http://schemas.openxmlformats.org/officeDocument/2006/relationships/image" Target="../media/image25.png"/><Relationship Id="rId6" Type="http://schemas.openxmlformats.org/officeDocument/2006/relationships/image" Target="../media/image28.png"/><Relationship Id="rId7" Type="http://schemas.openxmlformats.org/officeDocument/2006/relationships/hyperlink" Target="https://thenounproject.com/sunjayaaris/" TargetMode="External"/><Relationship Id="rId8" Type="http://schemas.openxmlformats.org/officeDocument/2006/relationships/hyperlink" Target="https://thenounproject.com/coquet_adrien/"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https://research.google/pubs/pub43146/"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aviary.anyscale.com/" TargetMode="External"/><Relationship Id="rId4" Type="http://schemas.openxmlformats.org/officeDocument/2006/relationships/hyperlink" Target="https://github.com/mlops-and-crafts/llm-worksho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hyperlink" Target="https://huggingface.co/spaces/HuggingFaceH4/open_llm_leaderboard" TargetMode="External"/><Relationship Id="rId4" Type="http://schemas.openxmlformats.org/officeDocument/2006/relationships/image" Target="../media/image38.png"/><Relationship Id="rId5"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hyperlink" Target="https://aclanthology.org/2022.acl-long.230.pdf" TargetMode="Externa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github.com/mlops-and-crafts/llm-workshop" TargetMode="External"/><Relationship Id="rId4" Type="http://schemas.openxmlformats.org/officeDocument/2006/relationships/image" Target="../media/image7.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hyperlink" Target="https://twitter.com/simonw/status/1570568047618031617" TargetMode="External"/><Relationship Id="rId5"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hyperlink" Target="https://research.google/pubs/pub4314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png"/><Relationship Id="rId7"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hyperlink" Target="https://github.com/safetydave/maths-whimsy/blob/main/ml/llm_wtf_what_token_follows.ipynb" TargetMode="External"/><Relationship Id="rId7"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ctrTitle"/>
          </p:nvPr>
        </p:nvSpPr>
        <p:spPr>
          <a:xfrm>
            <a:off x="369000" y="365700"/>
            <a:ext cx="37764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Getting hands on with Large Language Models (LLMs)</a:t>
            </a:r>
            <a:endParaRPr sz="3000"/>
          </a:p>
          <a:p>
            <a:pPr indent="0" lvl="0" marL="0" rtl="0" algn="l">
              <a:spcBef>
                <a:spcPts val="0"/>
              </a:spcBef>
              <a:spcAft>
                <a:spcPts val="0"/>
              </a:spcAft>
              <a:buClr>
                <a:schemeClr val="dk1"/>
              </a:buClr>
              <a:buSzPts val="1100"/>
              <a:buFont typeface="Arial"/>
              <a:buNone/>
            </a:pPr>
            <a:br>
              <a:rPr b="0" lang="en" sz="2000">
                <a:solidFill>
                  <a:schemeClr val="accent2"/>
                </a:solidFill>
                <a:latin typeface="Inter SemiBold"/>
                <a:ea typeface="Inter SemiBold"/>
                <a:cs typeface="Inter SemiBold"/>
                <a:sym typeface="Inter SemiBold"/>
              </a:rPr>
            </a:br>
            <a:r>
              <a:rPr b="0" lang="en" sz="2000">
                <a:solidFill>
                  <a:schemeClr val="accent2"/>
                </a:solidFill>
                <a:latin typeface="Inter SemiBold"/>
                <a:ea typeface="Inter SemiBold"/>
                <a:cs typeface="Inter SemiBold"/>
                <a:sym typeface="Inter SemiBold"/>
              </a:rPr>
              <a:t>MLOps and Crafts Meetup</a:t>
            </a:r>
            <a:br>
              <a:rPr b="0" lang="en" sz="2000">
                <a:solidFill>
                  <a:schemeClr val="accent2"/>
                </a:solidFill>
                <a:latin typeface="Inter SemiBold"/>
                <a:ea typeface="Inter SemiBold"/>
                <a:cs typeface="Inter SemiBold"/>
                <a:sym typeface="Inter SemiBold"/>
              </a:rPr>
            </a:br>
            <a:br>
              <a:rPr b="0" lang="en" sz="2000">
                <a:solidFill>
                  <a:schemeClr val="accent2"/>
                </a:solidFill>
                <a:latin typeface="Inter SemiBold"/>
                <a:ea typeface="Inter SemiBold"/>
                <a:cs typeface="Inter SemiBold"/>
                <a:sym typeface="Inter SemiBold"/>
              </a:rPr>
            </a:br>
            <a:r>
              <a:rPr b="0" lang="en" sz="1600">
                <a:solidFill>
                  <a:schemeClr val="accent5"/>
                </a:solidFill>
                <a:latin typeface="Inter SemiBold"/>
                <a:ea typeface="Inter SemiBold"/>
                <a:cs typeface="Inter SemiBold"/>
                <a:sym typeface="Inter SemiBold"/>
              </a:rPr>
              <a:t>Wifi password:</a:t>
            </a:r>
            <a:br>
              <a:rPr b="0" lang="en" sz="1600">
                <a:solidFill>
                  <a:schemeClr val="accent5"/>
                </a:solidFill>
                <a:latin typeface="Inter SemiBold"/>
                <a:ea typeface="Inter SemiBold"/>
                <a:cs typeface="Inter SemiBold"/>
                <a:sym typeface="Inter SemiBold"/>
              </a:rPr>
            </a:br>
            <a:r>
              <a:rPr b="0" lang="en" sz="1600">
                <a:solidFill>
                  <a:schemeClr val="accent5"/>
                </a:solidFill>
                <a:latin typeface="Inter SemiBold"/>
                <a:ea typeface="Inter SemiBold"/>
                <a:cs typeface="Inter SemiBold"/>
                <a:sym typeface="Inter SemiBold"/>
              </a:rPr>
              <a:t>skating zebra glowing citrus bottle</a:t>
            </a:r>
            <a:endParaRPr sz="4400">
              <a:solidFill>
                <a:schemeClr val="accent5"/>
              </a:solidFill>
            </a:endParaRPr>
          </a:p>
        </p:txBody>
      </p:sp>
      <p:sp>
        <p:nvSpPr>
          <p:cNvPr id="83" name="Google Shape;8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84" name="Google Shape;84;p18"/>
          <p:cNvPicPr preferRelativeResize="0"/>
          <p:nvPr/>
        </p:nvPicPr>
        <p:blipFill>
          <a:blip r:embed="rId3">
            <a:alphaModFix/>
          </a:blip>
          <a:stretch>
            <a:fillRect/>
          </a:stretch>
        </p:blipFill>
        <p:spPr>
          <a:xfrm>
            <a:off x="4376100" y="0"/>
            <a:ext cx="5143501"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Effect of the temperature parameter</a:t>
            </a:r>
            <a:endParaRPr/>
          </a:p>
        </p:txBody>
      </p:sp>
      <p:sp>
        <p:nvSpPr>
          <p:cNvPr id="193" name="Google Shape;193;p2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LLM What Token Follows?</a:t>
            </a:r>
            <a:endParaRPr/>
          </a:p>
        </p:txBody>
      </p:sp>
      <p:sp>
        <p:nvSpPr>
          <p:cNvPr id="194" name="Google Shape;19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5" name="Google Shape;195;p27"/>
          <p:cNvSpPr txBox="1"/>
          <p:nvPr/>
        </p:nvSpPr>
        <p:spPr>
          <a:xfrm>
            <a:off x="831650" y="1635900"/>
            <a:ext cx="256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highlight>
                  <a:schemeClr val="lt1"/>
                </a:highlight>
                <a:latin typeface="Consolas"/>
                <a:ea typeface="Consolas"/>
                <a:cs typeface="Consolas"/>
                <a:sym typeface="Consolas"/>
              </a:rPr>
              <a:t>Of course! I'd be happy to tell you a story. Can you give me some details about what kind of story you would like to hear? For example, do you want it to be a funny story, a sad story, or an adventure story?"</a:t>
            </a:r>
            <a:endParaRPr sz="1000">
              <a:solidFill>
                <a:schemeClr val="dk1"/>
              </a:solidFill>
              <a:highlight>
                <a:schemeClr val="lt1"/>
              </a:highlight>
              <a:latin typeface="Consolas"/>
              <a:ea typeface="Consolas"/>
              <a:cs typeface="Consolas"/>
              <a:sym typeface="Consolas"/>
            </a:endParaRPr>
          </a:p>
        </p:txBody>
      </p:sp>
      <p:sp>
        <p:nvSpPr>
          <p:cNvPr id="196" name="Google Shape;196;p27"/>
          <p:cNvSpPr txBox="1"/>
          <p:nvPr/>
        </p:nvSpPr>
        <p:spPr>
          <a:xfrm>
            <a:off x="831650" y="3169225"/>
            <a:ext cx="256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highlight>
                  <a:schemeClr val="lt1"/>
                </a:highlight>
                <a:latin typeface="Consolas"/>
                <a:ea typeface="Consolas"/>
                <a:cs typeface="Consolas"/>
                <a:sym typeface="Consolas"/>
              </a:rPr>
              <a:t>Of course! I'd be happy to tell you a story. Can you give me some details about what kind of story you would like to hear? For example, do you want it to be a funny story, a sad story, or an adventure story?"</a:t>
            </a:r>
            <a:endParaRPr sz="1000">
              <a:solidFill>
                <a:schemeClr val="dk1"/>
              </a:solidFill>
              <a:highlight>
                <a:schemeClr val="lt1"/>
              </a:highlight>
              <a:latin typeface="Consolas"/>
              <a:ea typeface="Consolas"/>
              <a:cs typeface="Consolas"/>
              <a:sym typeface="Consolas"/>
            </a:endParaRPr>
          </a:p>
        </p:txBody>
      </p:sp>
      <p:sp>
        <p:nvSpPr>
          <p:cNvPr id="197" name="Google Shape;197;p27"/>
          <p:cNvSpPr txBox="1"/>
          <p:nvPr/>
        </p:nvSpPr>
        <p:spPr>
          <a:xfrm>
            <a:off x="3596625" y="1635900"/>
            <a:ext cx="25602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highlight>
                  <a:schemeClr val="lt1"/>
                </a:highlight>
                <a:latin typeface="Consolas"/>
                <a:ea typeface="Consolas"/>
                <a:cs typeface="Consolas"/>
                <a:sym typeface="Consolas"/>
              </a:rPr>
              <a:t>Of course, I'd be happy to tell you a story! Can you give me some details about what kind of story you would like to hear? For example, do you want it to be funny, sad, scary, or something else entirely?</a:t>
            </a:r>
            <a:endParaRPr sz="1000">
              <a:solidFill>
                <a:schemeClr val="dk1"/>
              </a:solidFill>
              <a:highlight>
                <a:schemeClr val="lt1"/>
              </a:highlight>
              <a:latin typeface="Consolas"/>
              <a:ea typeface="Consolas"/>
              <a:cs typeface="Consolas"/>
              <a:sym typeface="Consolas"/>
            </a:endParaRPr>
          </a:p>
        </p:txBody>
      </p:sp>
      <p:sp>
        <p:nvSpPr>
          <p:cNvPr id="198" name="Google Shape;198;p27"/>
          <p:cNvSpPr txBox="1"/>
          <p:nvPr/>
        </p:nvSpPr>
        <p:spPr>
          <a:xfrm>
            <a:off x="3596625" y="3169225"/>
            <a:ext cx="2560200" cy="1577700"/>
          </a:xfrm>
          <a:prstGeom prst="rect">
            <a:avLst/>
          </a:prstGeom>
          <a:noFill/>
          <a:ln>
            <a:noFill/>
          </a:ln>
        </p:spPr>
        <p:txBody>
          <a:bodyPr anchorCtr="0" anchor="t" bIns="91425" lIns="91425" spcFirstLastPara="1" rIns="91425" wrap="square" tIns="91425">
            <a:spAutoFit/>
          </a:bodyPr>
          <a:lstStyle/>
          <a:p>
            <a:pPr indent="0" lvl="0" marL="25400" marR="25400" rtl="0" algn="l">
              <a:lnSpc>
                <a:spcPct val="115000"/>
              </a:lnSpc>
              <a:spcBef>
                <a:spcPts val="0"/>
              </a:spcBef>
              <a:spcAft>
                <a:spcPts val="0"/>
              </a:spcAft>
              <a:buNone/>
            </a:pPr>
            <a:r>
              <a:rPr lang="en" sz="1000">
                <a:solidFill>
                  <a:schemeClr val="dk1"/>
                </a:solidFill>
                <a:highlight>
                  <a:srgbClr val="FFFFFF"/>
                </a:highlight>
                <a:latin typeface="Consolas"/>
                <a:ea typeface="Consolas"/>
                <a:cs typeface="Consolas"/>
                <a:sym typeface="Consolas"/>
              </a:rPr>
              <a:t>Of course</a:t>
            </a:r>
            <a:r>
              <a:rPr lang="en" sz="1000">
                <a:solidFill>
                  <a:schemeClr val="dk1"/>
                </a:solidFill>
                <a:highlight>
                  <a:srgbClr val="A9D0F5"/>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I'd be happy to tell you a story</a:t>
            </a:r>
            <a:r>
              <a:rPr lang="en" sz="1000">
                <a:solidFill>
                  <a:schemeClr val="dk1"/>
                </a:solidFill>
                <a:highlight>
                  <a:srgbClr val="A9D0F5"/>
                </a:highlight>
                <a:latin typeface="Consolas"/>
                <a:ea typeface="Consolas"/>
                <a:cs typeface="Consolas"/>
                <a:sym typeface="Consolas"/>
              </a:rPr>
              <a:t>.</a:t>
            </a:r>
            <a:r>
              <a:rPr lang="en" sz="1000">
                <a:solidFill>
                  <a:schemeClr val="dk1"/>
                </a:solidFill>
                <a:highlight>
                  <a:srgbClr val="FFFFFF"/>
                </a:highlight>
                <a:latin typeface="Consolas"/>
                <a:ea typeface="Consolas"/>
                <a:cs typeface="Consolas"/>
                <a:sym typeface="Consolas"/>
              </a:rPr>
              <a:t> Can you give me some </a:t>
            </a:r>
            <a:r>
              <a:rPr lang="en" sz="1000">
                <a:solidFill>
                  <a:schemeClr val="dk1"/>
                </a:solidFill>
                <a:highlight>
                  <a:srgbClr val="A9D0F5"/>
                </a:highlight>
                <a:latin typeface="Consolas"/>
                <a:ea typeface="Consolas"/>
                <a:cs typeface="Consolas"/>
                <a:sym typeface="Consolas"/>
              </a:rPr>
              <a:t>informa</a:t>
            </a:r>
            <a:r>
              <a:rPr lang="en" sz="1000">
                <a:solidFill>
                  <a:schemeClr val="dk1"/>
                </a:solidFill>
                <a:highlight>
                  <a:srgbClr val="FFFFFF"/>
                </a:highlight>
                <a:latin typeface="Consolas"/>
                <a:ea typeface="Consolas"/>
                <a:cs typeface="Consolas"/>
                <a:sym typeface="Consolas"/>
              </a:rPr>
              <a:t>ti</a:t>
            </a:r>
            <a:r>
              <a:rPr lang="en" sz="1000">
                <a:solidFill>
                  <a:schemeClr val="dk1"/>
                </a:solidFill>
                <a:highlight>
                  <a:srgbClr val="A9D0F5"/>
                </a:highlight>
                <a:latin typeface="Consolas"/>
                <a:ea typeface="Consolas"/>
                <a:cs typeface="Consolas"/>
                <a:sym typeface="Consolas"/>
              </a:rPr>
              <a:t>on</a:t>
            </a:r>
            <a:r>
              <a:rPr lang="en" sz="1000">
                <a:solidFill>
                  <a:schemeClr val="dk1"/>
                </a:solidFill>
                <a:highlight>
                  <a:srgbClr val="FFFFFF"/>
                </a:highlight>
                <a:latin typeface="Consolas"/>
                <a:ea typeface="Consolas"/>
                <a:cs typeface="Consolas"/>
                <a:sym typeface="Consolas"/>
              </a:rPr>
              <a:t> about what kind of story you would like to hear? For example, do you want it to be funny, sad, or e</a:t>
            </a:r>
            <a:r>
              <a:rPr lang="en" sz="1000">
                <a:solidFill>
                  <a:schemeClr val="dk1"/>
                </a:solidFill>
                <a:highlight>
                  <a:srgbClr val="A9D0F5"/>
                </a:highlight>
                <a:latin typeface="Consolas"/>
                <a:ea typeface="Consolas"/>
                <a:cs typeface="Consolas"/>
                <a:sym typeface="Consolas"/>
              </a:rPr>
              <a:t>xci</a:t>
            </a:r>
            <a:r>
              <a:rPr lang="en" sz="1000">
                <a:solidFill>
                  <a:schemeClr val="dk1"/>
                </a:solidFill>
                <a:highlight>
                  <a:srgbClr val="FFFFFF"/>
                </a:highlight>
                <a:latin typeface="Consolas"/>
                <a:ea typeface="Consolas"/>
                <a:cs typeface="Consolas"/>
                <a:sym typeface="Consolas"/>
              </a:rPr>
              <a:t>ting</a:t>
            </a:r>
            <a:r>
              <a:rPr lang="en" sz="1000">
                <a:solidFill>
                  <a:schemeClr val="dk1"/>
                </a:solidFill>
                <a:highlight>
                  <a:srgbClr val="A9D0F5"/>
                </a:highlight>
                <a:latin typeface="Consolas"/>
                <a:ea typeface="Consolas"/>
                <a:cs typeface="Consolas"/>
                <a:sym typeface="Consolas"/>
              </a:rPr>
              <a:t>? Do you hav</a:t>
            </a:r>
            <a:r>
              <a:rPr lang="en" sz="1000">
                <a:solidFill>
                  <a:schemeClr val="dk1"/>
                </a:solidFill>
                <a:highlight>
                  <a:srgbClr val="FFFFFF"/>
                </a:highlight>
                <a:latin typeface="Consolas"/>
                <a:ea typeface="Consolas"/>
                <a:cs typeface="Consolas"/>
                <a:sym typeface="Consolas"/>
              </a:rPr>
              <a:t>e</a:t>
            </a:r>
            <a:r>
              <a:rPr lang="en" sz="1000">
                <a:solidFill>
                  <a:schemeClr val="dk1"/>
                </a:solidFill>
                <a:highlight>
                  <a:srgbClr val="A9D0F5"/>
                </a:highlight>
                <a:latin typeface="Consolas"/>
                <a:ea typeface="Consolas"/>
                <a:cs typeface="Consolas"/>
                <a:sym typeface="Consolas"/>
              </a:rPr>
              <a:t> any </a:t>
            </a:r>
            <a:r>
              <a:rPr lang="en" sz="1000">
                <a:solidFill>
                  <a:schemeClr val="dk1"/>
                </a:solidFill>
                <a:highlight>
                  <a:srgbClr val="FFFFFF"/>
                </a:highlight>
                <a:latin typeface="Consolas"/>
                <a:ea typeface="Consolas"/>
                <a:cs typeface="Consolas"/>
                <a:sym typeface="Consolas"/>
              </a:rPr>
              <a:t>s</a:t>
            </a:r>
            <a:r>
              <a:rPr lang="en" sz="1000">
                <a:solidFill>
                  <a:schemeClr val="dk1"/>
                </a:solidFill>
                <a:highlight>
                  <a:srgbClr val="A9D0F5"/>
                </a:highlight>
                <a:latin typeface="Consolas"/>
                <a:ea typeface="Consolas"/>
                <a:cs typeface="Consolas"/>
                <a:sym typeface="Consolas"/>
              </a:rPr>
              <a:t>p</a:t>
            </a:r>
            <a:r>
              <a:rPr lang="en" sz="1000">
                <a:solidFill>
                  <a:schemeClr val="dk1"/>
                </a:solidFill>
                <a:highlight>
                  <a:srgbClr val="FFFFFF"/>
                </a:highlight>
                <a:latin typeface="Consolas"/>
                <a:ea typeface="Consolas"/>
                <a:cs typeface="Consolas"/>
                <a:sym typeface="Consolas"/>
              </a:rPr>
              <a:t>e</a:t>
            </a:r>
            <a:r>
              <a:rPr lang="en" sz="1000">
                <a:solidFill>
                  <a:schemeClr val="dk1"/>
                </a:solidFill>
                <a:highlight>
                  <a:srgbClr val="A9D0F5"/>
                </a:highlight>
                <a:latin typeface="Consolas"/>
                <a:ea typeface="Consolas"/>
                <a:cs typeface="Consolas"/>
                <a:sym typeface="Consolas"/>
              </a:rPr>
              <a:t>cific th</a:t>
            </a:r>
            <a:r>
              <a:rPr lang="en" sz="1000">
                <a:solidFill>
                  <a:schemeClr val="dk1"/>
                </a:solidFill>
                <a:highlight>
                  <a:srgbClr val="FFFFFF"/>
                </a:highlight>
                <a:latin typeface="Consolas"/>
                <a:ea typeface="Consolas"/>
                <a:cs typeface="Consolas"/>
                <a:sym typeface="Consolas"/>
              </a:rPr>
              <a:t>e</a:t>
            </a:r>
            <a:r>
              <a:rPr lang="en" sz="1000">
                <a:solidFill>
                  <a:schemeClr val="dk1"/>
                </a:solidFill>
                <a:highlight>
                  <a:srgbClr val="A9D0F5"/>
                </a:highlight>
                <a:latin typeface="Consolas"/>
                <a:ea typeface="Consolas"/>
                <a:cs typeface="Consolas"/>
                <a:sym typeface="Consolas"/>
              </a:rPr>
              <a:t>mes or characters i</a:t>
            </a:r>
            <a:r>
              <a:rPr lang="en" sz="1000">
                <a:solidFill>
                  <a:schemeClr val="dk1"/>
                </a:solidFill>
                <a:highlight>
                  <a:srgbClr val="FFFFFF"/>
                </a:highlight>
                <a:latin typeface="Consolas"/>
                <a:ea typeface="Consolas"/>
                <a:cs typeface="Consolas"/>
                <a:sym typeface="Consolas"/>
              </a:rPr>
              <a:t>n</a:t>
            </a:r>
            <a:r>
              <a:rPr lang="en" sz="1000">
                <a:solidFill>
                  <a:schemeClr val="dk1"/>
                </a:solidFill>
                <a:highlight>
                  <a:srgbClr val="A9D0F5"/>
                </a:highlight>
                <a:latin typeface="Consolas"/>
                <a:ea typeface="Consolas"/>
                <a:cs typeface="Consolas"/>
                <a:sym typeface="Consolas"/>
              </a:rPr>
              <a:t> m</a:t>
            </a:r>
            <a:r>
              <a:rPr lang="en" sz="1000">
                <a:solidFill>
                  <a:schemeClr val="dk1"/>
                </a:solidFill>
                <a:highlight>
                  <a:srgbClr val="FFFFFF"/>
                </a:highlight>
                <a:latin typeface="Consolas"/>
                <a:ea typeface="Consolas"/>
                <a:cs typeface="Consolas"/>
                <a:sym typeface="Consolas"/>
              </a:rPr>
              <a:t>i</a:t>
            </a:r>
            <a:r>
              <a:rPr lang="en" sz="1000">
                <a:solidFill>
                  <a:schemeClr val="dk1"/>
                </a:solidFill>
                <a:highlight>
                  <a:srgbClr val="A9D0F5"/>
                </a:highlight>
                <a:latin typeface="Consolas"/>
                <a:ea typeface="Consolas"/>
                <a:cs typeface="Consolas"/>
                <a:sym typeface="Consolas"/>
              </a:rPr>
              <a:t>nd</a:t>
            </a:r>
            <a:r>
              <a:rPr lang="en" sz="1000">
                <a:solidFill>
                  <a:schemeClr val="dk1"/>
                </a:solidFill>
                <a:highlight>
                  <a:srgbClr val="FFFFFF"/>
                </a:highlight>
                <a:latin typeface="Consolas"/>
                <a:ea typeface="Consolas"/>
                <a:cs typeface="Consolas"/>
                <a:sym typeface="Consolas"/>
              </a:rPr>
              <a:t>?</a:t>
            </a:r>
            <a:endParaRPr sz="1000">
              <a:solidFill>
                <a:schemeClr val="dk1"/>
              </a:solidFill>
              <a:latin typeface="Consolas"/>
              <a:ea typeface="Consolas"/>
              <a:cs typeface="Consolas"/>
              <a:sym typeface="Consolas"/>
            </a:endParaRPr>
          </a:p>
        </p:txBody>
      </p:sp>
      <p:sp>
        <p:nvSpPr>
          <p:cNvPr id="199" name="Google Shape;199;p27"/>
          <p:cNvSpPr txBox="1"/>
          <p:nvPr/>
        </p:nvSpPr>
        <p:spPr>
          <a:xfrm>
            <a:off x="6361600" y="1635900"/>
            <a:ext cx="25602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highlight>
                  <a:schemeClr val="lt1"/>
                </a:highlight>
                <a:latin typeface="Consolas"/>
                <a:ea typeface="Consolas"/>
                <a:cs typeface="Consolas"/>
                <a:sym typeface="Consolas"/>
              </a:rPr>
              <a:t>Of course, I'd be happy to tell you a story! Here is one I just made up on the spot:\n\nOnce upon a time, in a far-off land, there was a small village nestled at the foot of a great mountain. The villagers were known for their exceptional skill</a:t>
            </a:r>
            <a:endParaRPr sz="1000">
              <a:solidFill>
                <a:schemeClr val="dk1"/>
              </a:solidFill>
              <a:highlight>
                <a:schemeClr val="lt1"/>
              </a:highlight>
              <a:latin typeface="Consolas"/>
              <a:ea typeface="Consolas"/>
              <a:cs typeface="Consolas"/>
              <a:sym typeface="Consolas"/>
            </a:endParaRPr>
          </a:p>
        </p:txBody>
      </p:sp>
      <p:sp>
        <p:nvSpPr>
          <p:cNvPr id="200" name="Google Shape;200;p27"/>
          <p:cNvSpPr txBox="1"/>
          <p:nvPr/>
        </p:nvSpPr>
        <p:spPr>
          <a:xfrm>
            <a:off x="6361600" y="3169225"/>
            <a:ext cx="2560200" cy="869700"/>
          </a:xfrm>
          <a:prstGeom prst="rect">
            <a:avLst/>
          </a:prstGeom>
          <a:noFill/>
          <a:ln>
            <a:noFill/>
          </a:ln>
        </p:spPr>
        <p:txBody>
          <a:bodyPr anchorCtr="0" anchor="t" bIns="91425" lIns="91425" spcFirstLastPara="1" rIns="91425" wrap="square" tIns="91425">
            <a:spAutoFit/>
          </a:bodyPr>
          <a:lstStyle/>
          <a:p>
            <a:pPr indent="0" lvl="0" marL="25400" marR="25400" rtl="0" algn="l">
              <a:lnSpc>
                <a:spcPct val="115000"/>
              </a:lnSpc>
              <a:spcBef>
                <a:spcPts val="0"/>
              </a:spcBef>
              <a:spcAft>
                <a:spcPts val="0"/>
              </a:spcAft>
              <a:buNone/>
            </a:pPr>
            <a:r>
              <a:rPr lang="en" sz="1000">
                <a:solidFill>
                  <a:schemeClr val="dk1"/>
                </a:solidFill>
                <a:highlight>
                  <a:srgbClr val="FFFFFF"/>
                </a:highlight>
                <a:latin typeface="Consolas"/>
                <a:ea typeface="Consolas"/>
                <a:cs typeface="Consolas"/>
                <a:sym typeface="Consolas"/>
              </a:rPr>
              <a:t>Of course</a:t>
            </a:r>
            <a:r>
              <a:rPr lang="en" sz="1000">
                <a:solidFill>
                  <a:schemeClr val="dk1"/>
                </a:solidFill>
                <a:highlight>
                  <a:srgbClr val="A9D0F5"/>
                </a:highlight>
                <a:latin typeface="Consolas"/>
                <a:ea typeface="Consolas"/>
                <a:cs typeface="Consolas"/>
                <a:sym typeface="Consolas"/>
              </a:rPr>
              <a:t>! What would you like the story to be about? Fantasy, adventure, romance, or something else?</a:t>
            </a:r>
            <a:endParaRPr sz="1000">
              <a:solidFill>
                <a:schemeClr val="dk1"/>
              </a:solidFill>
              <a:latin typeface="Consolas"/>
              <a:ea typeface="Consolas"/>
              <a:cs typeface="Consolas"/>
              <a:sym typeface="Consolas"/>
            </a:endParaRPr>
          </a:p>
        </p:txBody>
      </p:sp>
      <p:sp>
        <p:nvSpPr>
          <p:cNvPr id="201" name="Google Shape;201;p27"/>
          <p:cNvSpPr txBox="1"/>
          <p:nvPr/>
        </p:nvSpPr>
        <p:spPr>
          <a:xfrm>
            <a:off x="831650" y="1235700"/>
            <a:ext cx="2560200" cy="3693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Temperature = 0.0 (identical)</a:t>
            </a:r>
            <a:endParaRPr b="1" sz="1200">
              <a:solidFill>
                <a:schemeClr val="lt1"/>
              </a:solidFill>
              <a:latin typeface="Inter"/>
              <a:ea typeface="Inter"/>
              <a:cs typeface="Inter"/>
              <a:sym typeface="Inter"/>
            </a:endParaRPr>
          </a:p>
        </p:txBody>
      </p:sp>
      <p:sp>
        <p:nvSpPr>
          <p:cNvPr id="202" name="Google Shape;202;p27"/>
          <p:cNvSpPr txBox="1"/>
          <p:nvPr/>
        </p:nvSpPr>
        <p:spPr>
          <a:xfrm>
            <a:off x="3596625" y="1235700"/>
            <a:ext cx="2560200" cy="369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Temperature = 0.8 (typical)</a:t>
            </a:r>
            <a:endParaRPr b="1" sz="1200">
              <a:solidFill>
                <a:schemeClr val="lt1"/>
              </a:solidFill>
              <a:latin typeface="Inter"/>
              <a:ea typeface="Inter"/>
              <a:cs typeface="Inter"/>
              <a:sym typeface="Inter"/>
            </a:endParaRPr>
          </a:p>
        </p:txBody>
      </p:sp>
      <p:sp>
        <p:nvSpPr>
          <p:cNvPr id="203" name="Google Shape;203;p27"/>
          <p:cNvSpPr txBox="1"/>
          <p:nvPr/>
        </p:nvSpPr>
        <p:spPr>
          <a:xfrm>
            <a:off x="6361600" y="1235700"/>
            <a:ext cx="2560200" cy="369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Temperature = 5 (highly varied)</a:t>
            </a:r>
            <a:endParaRPr b="1" sz="1200">
              <a:solidFill>
                <a:schemeClr val="lt1"/>
              </a:solidFill>
              <a:latin typeface="Inter"/>
              <a:ea typeface="Inter"/>
              <a:cs typeface="Inter"/>
              <a:sym typeface="Inter"/>
            </a:endParaRPr>
          </a:p>
        </p:txBody>
      </p:sp>
      <p:sp>
        <p:nvSpPr>
          <p:cNvPr id="204" name="Google Shape;204;p27"/>
          <p:cNvSpPr txBox="1"/>
          <p:nvPr/>
        </p:nvSpPr>
        <p:spPr>
          <a:xfrm rot="-5400000">
            <a:off x="17425" y="2082300"/>
            <a:ext cx="9879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solidFill>
                  <a:schemeClr val="dk2"/>
                </a:solidFill>
                <a:latin typeface="Inter"/>
                <a:ea typeface="Inter"/>
                <a:cs typeface="Inter"/>
                <a:sym typeface="Inter"/>
              </a:rPr>
              <a:t>Take 1</a:t>
            </a:r>
            <a:endParaRPr b="1" sz="1200">
              <a:solidFill>
                <a:schemeClr val="dk2"/>
              </a:solidFill>
              <a:latin typeface="Inter"/>
              <a:ea typeface="Inter"/>
              <a:cs typeface="Inter"/>
              <a:sym typeface="Inter"/>
            </a:endParaRPr>
          </a:p>
        </p:txBody>
      </p:sp>
      <p:sp>
        <p:nvSpPr>
          <p:cNvPr id="205" name="Google Shape;205;p27"/>
          <p:cNvSpPr txBox="1"/>
          <p:nvPr/>
        </p:nvSpPr>
        <p:spPr>
          <a:xfrm rot="-5400000">
            <a:off x="17425" y="3559000"/>
            <a:ext cx="9879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1200">
                <a:solidFill>
                  <a:schemeClr val="dk2"/>
                </a:solidFill>
                <a:latin typeface="Inter"/>
                <a:ea typeface="Inter"/>
                <a:cs typeface="Inter"/>
                <a:sym typeface="Inter"/>
              </a:rPr>
              <a:t>Take 2</a:t>
            </a:r>
            <a:endParaRPr b="1" sz="1200">
              <a:solidFill>
                <a:schemeClr val="dk2"/>
              </a:solidFill>
              <a:latin typeface="Inter"/>
              <a:ea typeface="Inter"/>
              <a:cs typeface="Inter"/>
              <a:sym typeface="Inter"/>
            </a:endParaRPr>
          </a:p>
        </p:txBody>
      </p:sp>
      <p:sp>
        <p:nvSpPr>
          <p:cNvPr id="206" name="Google Shape;206;p27"/>
          <p:cNvSpPr txBox="1"/>
          <p:nvPr/>
        </p:nvSpPr>
        <p:spPr>
          <a:xfrm>
            <a:off x="4309500" y="4706125"/>
            <a:ext cx="4404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dk2"/>
                </a:solidFill>
                <a:hlinkClick r:id="rId3">
                  <a:extLst>
                    <a:ext uri="{A12FA001-AC4F-418D-AE19-62706E023703}">
                      <ahyp:hlinkClr val="tx"/>
                    </a:ext>
                  </a:extLst>
                </a:hlinkClick>
              </a:rPr>
              <a:t>https://github.com/safetydave/maths-whimsy/blob/main/ml/llm_wtf_what_token_follows.ipynb</a:t>
            </a:r>
            <a:r>
              <a:rPr lang="en" sz="800">
                <a:solidFill>
                  <a:schemeClr val="dk2"/>
                </a:solidFill>
              </a:rPr>
              <a:t> </a:t>
            </a:r>
            <a:endParaRPr sz="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8"/>
          <p:cNvSpPr/>
          <p:nvPr/>
        </p:nvSpPr>
        <p:spPr>
          <a:xfrm>
            <a:off x="5792319" y="2924389"/>
            <a:ext cx="375600" cy="503700"/>
          </a:xfrm>
          <a:prstGeom prst="bracePair">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LLM - What Token Follows?</a:t>
            </a:r>
            <a:endParaRPr/>
          </a:p>
        </p:txBody>
      </p:sp>
      <p:sp>
        <p:nvSpPr>
          <p:cNvPr id="213" name="Google Shape;21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4" name="Google Shape;214;p2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Sampling strategies and temperature</a:t>
            </a:r>
            <a:endParaRPr/>
          </a:p>
        </p:txBody>
      </p:sp>
      <p:sp>
        <p:nvSpPr>
          <p:cNvPr id="215" name="Google Shape;215;p28"/>
          <p:cNvSpPr txBox="1"/>
          <p:nvPr/>
        </p:nvSpPr>
        <p:spPr>
          <a:xfrm>
            <a:off x="526925" y="1589000"/>
            <a:ext cx="2560200" cy="3693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Greedy</a:t>
            </a:r>
            <a:endParaRPr b="1" sz="1200">
              <a:solidFill>
                <a:schemeClr val="lt1"/>
              </a:solidFill>
              <a:latin typeface="Inter"/>
              <a:ea typeface="Inter"/>
              <a:cs typeface="Inter"/>
              <a:sym typeface="Inter"/>
            </a:endParaRPr>
          </a:p>
        </p:txBody>
      </p:sp>
      <p:sp>
        <p:nvSpPr>
          <p:cNvPr id="216" name="Google Shape;216;p28"/>
          <p:cNvSpPr txBox="1"/>
          <p:nvPr/>
        </p:nvSpPr>
        <p:spPr>
          <a:xfrm>
            <a:off x="3291900" y="1589000"/>
            <a:ext cx="2560200" cy="369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Top-K</a:t>
            </a:r>
            <a:endParaRPr b="1" sz="1200">
              <a:solidFill>
                <a:schemeClr val="lt1"/>
              </a:solidFill>
              <a:latin typeface="Inter"/>
              <a:ea typeface="Inter"/>
              <a:cs typeface="Inter"/>
              <a:sym typeface="Inter"/>
            </a:endParaRPr>
          </a:p>
        </p:txBody>
      </p:sp>
      <p:sp>
        <p:nvSpPr>
          <p:cNvPr id="217" name="Google Shape;217;p28"/>
          <p:cNvSpPr txBox="1"/>
          <p:nvPr/>
        </p:nvSpPr>
        <p:spPr>
          <a:xfrm>
            <a:off x="6056875" y="1589000"/>
            <a:ext cx="2560200" cy="369300"/>
          </a:xfrm>
          <a:prstGeom prst="rect">
            <a:avLst/>
          </a:prstGeom>
          <a:solidFill>
            <a:schemeClr val="accen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Inter"/>
                <a:ea typeface="Inter"/>
                <a:cs typeface="Inter"/>
                <a:sym typeface="Inter"/>
              </a:rPr>
              <a:t>Top-P (aka Nucleus Sampling)</a:t>
            </a:r>
            <a:endParaRPr b="1" sz="1200">
              <a:solidFill>
                <a:schemeClr val="lt1"/>
              </a:solidFill>
              <a:latin typeface="Inter"/>
              <a:ea typeface="Inter"/>
              <a:cs typeface="Inter"/>
              <a:sym typeface="Inter"/>
            </a:endParaRPr>
          </a:p>
        </p:txBody>
      </p:sp>
      <p:sp>
        <p:nvSpPr>
          <p:cNvPr id="218" name="Google Shape;218;p28"/>
          <p:cNvSpPr txBox="1"/>
          <p:nvPr/>
        </p:nvSpPr>
        <p:spPr>
          <a:xfrm>
            <a:off x="526950" y="1219700"/>
            <a:ext cx="80901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Consolas"/>
                <a:ea typeface="Consolas"/>
                <a:cs typeface="Consolas"/>
                <a:sym typeface="Consolas"/>
              </a:rPr>
              <a:t>### Human: Tell me a story\n### Assistant:</a:t>
            </a:r>
            <a:endParaRPr b="1" sz="1200">
              <a:solidFill>
                <a:schemeClr val="dk1"/>
              </a:solidFill>
              <a:latin typeface="Consolas"/>
              <a:ea typeface="Consolas"/>
              <a:cs typeface="Consolas"/>
              <a:sym typeface="Consolas"/>
            </a:endParaRPr>
          </a:p>
        </p:txBody>
      </p:sp>
      <p:sp>
        <p:nvSpPr>
          <p:cNvPr id="219" name="Google Shape;219;p28"/>
          <p:cNvSpPr txBox="1"/>
          <p:nvPr/>
        </p:nvSpPr>
        <p:spPr>
          <a:xfrm>
            <a:off x="526925" y="1943288"/>
            <a:ext cx="2560200" cy="738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onsolas"/>
                <a:ea typeface="Consolas"/>
                <a:cs typeface="Consolas"/>
                <a:sym typeface="Consolas"/>
              </a:rPr>
              <a:t>Pick the top token: </a:t>
            </a:r>
            <a:r>
              <a:rPr b="1" lang="en" sz="1200">
                <a:latin typeface="Consolas"/>
                <a:ea typeface="Consolas"/>
                <a:cs typeface="Consolas"/>
                <a:sym typeface="Consolas"/>
              </a:rPr>
              <a:t>“ Of”</a:t>
            </a:r>
            <a:endParaRPr b="1" sz="1200">
              <a:latin typeface="Consolas"/>
              <a:ea typeface="Consolas"/>
              <a:cs typeface="Consolas"/>
              <a:sym typeface="Consolas"/>
            </a:endParaRPr>
          </a:p>
          <a:p>
            <a:pPr indent="0" lvl="0" marL="0" rtl="0" algn="l">
              <a:spcBef>
                <a:spcPts val="0"/>
              </a:spcBef>
              <a:spcAft>
                <a:spcPts val="0"/>
              </a:spcAft>
              <a:buNone/>
            </a:pPr>
            <a:r>
              <a:t/>
            </a:r>
            <a:endParaRPr b="1" sz="1200">
              <a:latin typeface="Consolas"/>
              <a:ea typeface="Consolas"/>
              <a:cs typeface="Consolas"/>
              <a:sym typeface="Consolas"/>
            </a:endParaRPr>
          </a:p>
          <a:p>
            <a:pPr indent="0" lvl="0" marL="0" rtl="0" algn="l">
              <a:spcBef>
                <a:spcPts val="0"/>
              </a:spcBef>
              <a:spcAft>
                <a:spcPts val="0"/>
              </a:spcAft>
              <a:buNone/>
            </a:pPr>
            <a:r>
              <a:rPr lang="en" sz="1200">
                <a:solidFill>
                  <a:schemeClr val="dk2"/>
                </a:solidFill>
                <a:latin typeface="Consolas"/>
                <a:ea typeface="Consolas"/>
                <a:cs typeface="Consolas"/>
                <a:sym typeface="Consolas"/>
              </a:rPr>
              <a:t>Similar result to temp = 0</a:t>
            </a:r>
            <a:endParaRPr sz="1200">
              <a:solidFill>
                <a:schemeClr val="dk2"/>
              </a:solidFill>
              <a:latin typeface="Consolas"/>
              <a:ea typeface="Consolas"/>
              <a:cs typeface="Consolas"/>
              <a:sym typeface="Consolas"/>
            </a:endParaRPr>
          </a:p>
        </p:txBody>
      </p:sp>
      <p:sp>
        <p:nvSpPr>
          <p:cNvPr id="220" name="Google Shape;220;p28"/>
          <p:cNvSpPr txBox="1"/>
          <p:nvPr/>
        </p:nvSpPr>
        <p:spPr>
          <a:xfrm>
            <a:off x="3291900" y="1943288"/>
            <a:ext cx="2560200" cy="738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onsolas"/>
                <a:ea typeface="Consolas"/>
                <a:cs typeface="Consolas"/>
                <a:sym typeface="Consolas"/>
              </a:rPr>
              <a:t>Pick from the top K tokens</a:t>
            </a:r>
            <a:br>
              <a:rPr lang="en" sz="1200">
                <a:solidFill>
                  <a:schemeClr val="dk2"/>
                </a:solidFill>
                <a:latin typeface="Consolas"/>
                <a:ea typeface="Consolas"/>
                <a:cs typeface="Consolas"/>
                <a:sym typeface="Consolas"/>
              </a:rPr>
            </a:br>
            <a:r>
              <a:rPr b="1" lang="en" sz="1200">
                <a:latin typeface="Consolas"/>
                <a:ea typeface="Consolas"/>
                <a:cs typeface="Consolas"/>
                <a:sym typeface="Consolas"/>
              </a:rPr>
              <a:t>“ Of”</a:t>
            </a:r>
            <a:r>
              <a:rPr lang="en" sz="1200">
                <a:latin typeface="Consolas"/>
                <a:ea typeface="Consolas"/>
                <a:cs typeface="Consolas"/>
                <a:sym typeface="Consolas"/>
              </a:rPr>
              <a:t>, </a:t>
            </a:r>
            <a:r>
              <a:rPr b="1" lang="en" sz="1200">
                <a:latin typeface="Consolas"/>
                <a:ea typeface="Consolas"/>
                <a:cs typeface="Consolas"/>
                <a:sym typeface="Consolas"/>
              </a:rPr>
              <a:t>“ Sure”</a:t>
            </a:r>
            <a:r>
              <a:rPr lang="en" sz="1200">
                <a:latin typeface="Consolas"/>
                <a:ea typeface="Consolas"/>
                <a:cs typeface="Consolas"/>
                <a:sym typeface="Consolas"/>
              </a:rPr>
              <a:t>, </a:t>
            </a:r>
            <a:r>
              <a:rPr b="1" lang="en" sz="1200">
                <a:latin typeface="Consolas"/>
                <a:ea typeface="Consolas"/>
                <a:cs typeface="Consolas"/>
                <a:sym typeface="Consolas"/>
              </a:rPr>
              <a:t>“ C” </a:t>
            </a:r>
            <a:r>
              <a:rPr lang="en" sz="1200">
                <a:latin typeface="Consolas"/>
                <a:ea typeface="Consolas"/>
                <a:cs typeface="Consolas"/>
                <a:sym typeface="Consolas"/>
              </a:rPr>
              <a:t>(K=3)</a:t>
            </a:r>
            <a:br>
              <a:rPr lang="en" sz="1200">
                <a:latin typeface="Consolas"/>
                <a:ea typeface="Consolas"/>
                <a:cs typeface="Consolas"/>
                <a:sym typeface="Consolas"/>
              </a:rPr>
            </a:br>
            <a:r>
              <a:rPr lang="en" sz="1200">
                <a:solidFill>
                  <a:schemeClr val="dk2"/>
                </a:solidFill>
                <a:latin typeface="Consolas"/>
                <a:ea typeface="Consolas"/>
                <a:cs typeface="Consolas"/>
                <a:sym typeface="Consolas"/>
              </a:rPr>
              <a:t>according to probabilities</a:t>
            </a:r>
            <a:endParaRPr sz="1200">
              <a:solidFill>
                <a:schemeClr val="dk2"/>
              </a:solidFill>
              <a:latin typeface="Consolas"/>
              <a:ea typeface="Consolas"/>
              <a:cs typeface="Consolas"/>
              <a:sym typeface="Consolas"/>
            </a:endParaRPr>
          </a:p>
        </p:txBody>
      </p:sp>
      <p:sp>
        <p:nvSpPr>
          <p:cNvPr id="221" name="Google Shape;221;p28"/>
          <p:cNvSpPr/>
          <p:nvPr/>
        </p:nvSpPr>
        <p:spPr>
          <a:xfrm>
            <a:off x="2627404" y="2924388"/>
            <a:ext cx="375600" cy="856800"/>
          </a:xfrm>
          <a:prstGeom prst="bracePair">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8"/>
          <p:cNvSpPr txBox="1"/>
          <p:nvPr/>
        </p:nvSpPr>
        <p:spPr>
          <a:xfrm>
            <a:off x="6056875" y="1943288"/>
            <a:ext cx="2560200" cy="7389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2"/>
                </a:solidFill>
                <a:latin typeface="Consolas"/>
                <a:ea typeface="Consolas"/>
                <a:cs typeface="Consolas"/>
                <a:sym typeface="Consolas"/>
              </a:rPr>
              <a:t>Pick from smallest set of tokens (# varies) exceeding probability threshold P</a:t>
            </a:r>
            <a:endParaRPr b="1" sz="1200">
              <a:latin typeface="Consolas"/>
              <a:ea typeface="Consolas"/>
              <a:cs typeface="Consolas"/>
              <a:sym typeface="Consolas"/>
            </a:endParaRPr>
          </a:p>
        </p:txBody>
      </p:sp>
      <p:pic>
        <p:nvPicPr>
          <p:cNvPr id="223" name="Google Shape;223;p28"/>
          <p:cNvPicPr preferRelativeResize="0"/>
          <p:nvPr/>
        </p:nvPicPr>
        <p:blipFill rotWithShape="1">
          <a:blip r:embed="rId3">
            <a:alphaModFix/>
          </a:blip>
          <a:srcRect b="11158" l="0" r="0" t="0"/>
          <a:stretch/>
        </p:blipFill>
        <p:spPr>
          <a:xfrm>
            <a:off x="2725428" y="2771300"/>
            <a:ext cx="3355090" cy="1507045"/>
          </a:xfrm>
          <a:prstGeom prst="rect">
            <a:avLst/>
          </a:prstGeom>
          <a:noFill/>
          <a:ln>
            <a:noFill/>
          </a:ln>
        </p:spPr>
      </p:pic>
      <p:sp>
        <p:nvSpPr>
          <p:cNvPr id="224" name="Google Shape;224;p28"/>
          <p:cNvSpPr txBox="1"/>
          <p:nvPr/>
        </p:nvSpPr>
        <p:spPr>
          <a:xfrm>
            <a:off x="1905325" y="3168150"/>
            <a:ext cx="7221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6"/>
                </a:solidFill>
                <a:latin typeface="Inter"/>
                <a:ea typeface="Inter"/>
                <a:cs typeface="Inter"/>
                <a:sym typeface="Inter"/>
              </a:rPr>
              <a:t>If we choose </a:t>
            </a:r>
            <a:r>
              <a:rPr lang="en" sz="1200">
                <a:solidFill>
                  <a:schemeClr val="accent6"/>
                </a:solidFill>
                <a:latin typeface="Inter"/>
                <a:ea typeface="Inter"/>
                <a:cs typeface="Inter"/>
                <a:sym typeface="Inter"/>
              </a:rPr>
              <a:t>K = 7</a:t>
            </a:r>
            <a:endParaRPr sz="1200">
              <a:solidFill>
                <a:schemeClr val="accent6"/>
              </a:solidFill>
              <a:latin typeface="Inter"/>
              <a:ea typeface="Inter"/>
              <a:cs typeface="Inter"/>
              <a:sym typeface="Inter"/>
            </a:endParaRPr>
          </a:p>
        </p:txBody>
      </p:sp>
      <p:sp>
        <p:nvSpPr>
          <p:cNvPr id="225" name="Google Shape;225;p28"/>
          <p:cNvSpPr txBox="1"/>
          <p:nvPr/>
        </p:nvSpPr>
        <p:spPr>
          <a:xfrm>
            <a:off x="6223265" y="2883922"/>
            <a:ext cx="93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Inter"/>
                <a:ea typeface="Inter"/>
                <a:cs typeface="Inter"/>
                <a:sym typeface="Inter"/>
              </a:rPr>
              <a:t>P = 0.75</a:t>
            </a:r>
            <a:endParaRPr sz="1200">
              <a:solidFill>
                <a:schemeClr val="accent2"/>
              </a:solidFill>
              <a:latin typeface="Inter"/>
              <a:ea typeface="Inter"/>
              <a:cs typeface="Inter"/>
              <a:sym typeface="Inter"/>
            </a:endParaRPr>
          </a:p>
          <a:p>
            <a:pPr indent="0" lvl="0" marL="0" rtl="0" algn="l">
              <a:spcBef>
                <a:spcPts val="0"/>
              </a:spcBef>
              <a:spcAft>
                <a:spcPts val="0"/>
              </a:spcAft>
              <a:buNone/>
            </a:pPr>
            <a:r>
              <a:rPr lang="en" sz="1200">
                <a:solidFill>
                  <a:schemeClr val="accent2"/>
                </a:solidFill>
                <a:latin typeface="Inter"/>
                <a:ea typeface="Inter"/>
                <a:cs typeface="Inter"/>
                <a:sym typeface="Inter"/>
              </a:rPr>
              <a:t>3 tokens</a:t>
            </a:r>
            <a:endParaRPr sz="1200">
              <a:solidFill>
                <a:schemeClr val="accent2"/>
              </a:solidFill>
              <a:latin typeface="Inter"/>
              <a:ea typeface="Inter"/>
              <a:cs typeface="Inter"/>
              <a:sym typeface="Inter"/>
            </a:endParaRPr>
          </a:p>
          <a:p>
            <a:pPr indent="0" lvl="0" marL="0" rtl="0" algn="l">
              <a:spcBef>
                <a:spcPts val="0"/>
              </a:spcBef>
              <a:spcAft>
                <a:spcPts val="0"/>
              </a:spcAft>
              <a:buNone/>
            </a:pPr>
            <a:r>
              <a:rPr lang="en" sz="1200">
                <a:solidFill>
                  <a:schemeClr val="accent2"/>
                </a:solidFill>
                <a:latin typeface="Inter"/>
                <a:ea typeface="Inter"/>
                <a:cs typeface="Inter"/>
                <a:sym typeface="Inter"/>
              </a:rPr>
              <a:t>(e.g. only)</a:t>
            </a:r>
            <a:endParaRPr sz="1200">
              <a:solidFill>
                <a:schemeClr val="accent2"/>
              </a:solidFill>
              <a:latin typeface="Inter"/>
              <a:ea typeface="Inter"/>
              <a:cs typeface="Inter"/>
              <a:sym typeface="Inter"/>
            </a:endParaRPr>
          </a:p>
        </p:txBody>
      </p:sp>
      <p:sp>
        <p:nvSpPr>
          <p:cNvPr id="226" name="Google Shape;226;p28"/>
          <p:cNvSpPr txBox="1"/>
          <p:nvPr/>
        </p:nvSpPr>
        <p:spPr>
          <a:xfrm>
            <a:off x="3291900" y="4367450"/>
            <a:ext cx="53958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Consolas"/>
                <a:ea typeface="Consolas"/>
                <a:cs typeface="Consolas"/>
                <a:sym typeface="Consolas"/>
              </a:rPr>
              <a:t>High temperature → higher chance to select less likely tokens</a:t>
            </a:r>
            <a:endParaRPr b="1" sz="1200">
              <a:solidFill>
                <a:schemeClr val="dk1"/>
              </a:solidFill>
              <a:latin typeface="Consolas"/>
              <a:ea typeface="Consolas"/>
              <a:cs typeface="Consolas"/>
              <a:sym typeface="Consolas"/>
            </a:endParaRPr>
          </a:p>
        </p:txBody>
      </p:sp>
      <p:sp>
        <p:nvSpPr>
          <p:cNvPr id="227" name="Google Shape;227;p28"/>
          <p:cNvSpPr txBox="1"/>
          <p:nvPr/>
        </p:nvSpPr>
        <p:spPr>
          <a:xfrm>
            <a:off x="526925" y="4367450"/>
            <a:ext cx="2560200" cy="369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Consolas"/>
                <a:ea typeface="Consolas"/>
                <a:cs typeface="Consolas"/>
                <a:sym typeface="Consolas"/>
              </a:rPr>
              <a:t>Temperature has no effect</a:t>
            </a:r>
            <a:endParaRPr b="1" sz="1200">
              <a:solidFill>
                <a:schemeClr val="dk1"/>
              </a:solidFill>
              <a:latin typeface="Consolas"/>
              <a:ea typeface="Consolas"/>
              <a:cs typeface="Consolas"/>
              <a:sym typeface="Consolas"/>
            </a:endParaRPr>
          </a:p>
        </p:txBody>
      </p:sp>
      <p:sp>
        <p:nvSpPr>
          <p:cNvPr id="228" name="Google Shape;228;p28"/>
          <p:cNvSpPr txBox="1"/>
          <p:nvPr/>
        </p:nvSpPr>
        <p:spPr>
          <a:xfrm>
            <a:off x="7158675" y="3624925"/>
            <a:ext cx="144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Caveat"/>
                <a:ea typeface="Caveat"/>
                <a:cs typeface="Caveat"/>
                <a:sym typeface="Caveat"/>
              </a:rPr>
              <a:t>When used together, P acts after K</a:t>
            </a:r>
            <a:endParaRPr>
              <a:solidFill>
                <a:schemeClr val="accent6"/>
              </a:solidFill>
              <a:latin typeface="Caveat"/>
              <a:ea typeface="Caveat"/>
              <a:cs typeface="Caveat"/>
              <a:sym typeface="Caveat"/>
            </a:endParaRPr>
          </a:p>
        </p:txBody>
      </p:sp>
      <p:sp>
        <p:nvSpPr>
          <p:cNvPr id="229" name="Google Shape;229;p28"/>
          <p:cNvSpPr txBox="1"/>
          <p:nvPr/>
        </p:nvSpPr>
        <p:spPr>
          <a:xfrm>
            <a:off x="5325150" y="4732950"/>
            <a:ext cx="3291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dk2"/>
                </a:solidFill>
                <a:hlinkClick r:id="rId4">
                  <a:extLst>
                    <a:ext uri="{A12FA001-AC4F-418D-AE19-62706E023703}">
                      <ahyp:hlinkClr val="tx"/>
                    </a:ext>
                  </a:extLst>
                </a:hlinkClick>
              </a:rPr>
              <a:t>https://docs.cohere.com/docs/controlling-generation-with-top-k-top-p</a:t>
            </a:r>
            <a:r>
              <a:rPr lang="en" sz="800">
                <a:solidFill>
                  <a:schemeClr val="dk2"/>
                </a:solidFill>
              </a:rPr>
              <a:t> </a:t>
            </a:r>
            <a:endParaRPr sz="800">
              <a:solidFill>
                <a:schemeClr val="dk2"/>
              </a:solidFill>
            </a:endParaRPr>
          </a:p>
        </p:txBody>
      </p:sp>
      <p:sp>
        <p:nvSpPr>
          <p:cNvPr id="230" name="Google Shape;230;p28"/>
          <p:cNvSpPr txBox="1"/>
          <p:nvPr/>
        </p:nvSpPr>
        <p:spPr>
          <a:xfrm>
            <a:off x="526925" y="2778125"/>
            <a:ext cx="189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6"/>
                </a:solidFill>
                <a:latin typeface="Caveat"/>
                <a:ea typeface="Caveat"/>
                <a:cs typeface="Caveat"/>
                <a:sym typeface="Caveat"/>
              </a:rPr>
              <a:t>Greedy</a:t>
            </a:r>
            <a:r>
              <a:rPr lang="en">
                <a:solidFill>
                  <a:schemeClr val="accent6"/>
                </a:solidFill>
                <a:latin typeface="Caveat"/>
                <a:ea typeface="Caveat"/>
                <a:cs typeface="Caveat"/>
                <a:sym typeface="Caveat"/>
              </a:rPr>
              <a:t> is Top-K with K = 1</a:t>
            </a:r>
            <a:endParaRPr>
              <a:solidFill>
                <a:schemeClr val="accent6"/>
              </a:solidFill>
              <a:latin typeface="Caveat"/>
              <a:ea typeface="Caveat"/>
              <a:cs typeface="Caveat"/>
              <a:sym typeface="Caveat"/>
            </a:endParaRPr>
          </a:p>
        </p:txBody>
      </p:sp>
      <p:sp>
        <p:nvSpPr>
          <p:cNvPr id="231" name="Google Shape;231;p28"/>
          <p:cNvSpPr txBox="1"/>
          <p:nvPr/>
        </p:nvSpPr>
        <p:spPr>
          <a:xfrm>
            <a:off x="7158675" y="2802025"/>
            <a:ext cx="161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accent2"/>
                </a:solidFill>
                <a:latin typeface="Caveat"/>
                <a:ea typeface="Caveat"/>
                <a:cs typeface="Caveat"/>
                <a:sym typeface="Caveat"/>
              </a:rPr>
              <a:t>Small P → few tokens</a:t>
            </a:r>
            <a:endParaRPr>
              <a:solidFill>
                <a:schemeClr val="accent2"/>
              </a:solidFill>
              <a:latin typeface="Caveat"/>
              <a:ea typeface="Caveat"/>
              <a:cs typeface="Caveat"/>
              <a:sym typeface="Cave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597600" y="822900"/>
            <a:ext cx="33495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Making LLMs useful</a:t>
            </a:r>
            <a:endParaRPr/>
          </a:p>
        </p:txBody>
      </p:sp>
      <p:sp>
        <p:nvSpPr>
          <p:cNvPr id="237" name="Google Shape;23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29"/>
          <p:cNvPicPr preferRelativeResize="0"/>
          <p:nvPr/>
        </p:nvPicPr>
        <p:blipFill>
          <a:blip r:embed="rId3">
            <a:alphaModFix/>
          </a:blip>
          <a:stretch>
            <a:fillRect/>
          </a:stretch>
        </p:blipFill>
        <p:spPr>
          <a:xfrm>
            <a:off x="591454" y="2496613"/>
            <a:ext cx="475299" cy="475299"/>
          </a:xfrm>
          <a:prstGeom prst="rect">
            <a:avLst/>
          </a:prstGeom>
          <a:noFill/>
          <a:ln>
            <a:noFill/>
          </a:ln>
        </p:spPr>
      </p:pic>
      <p:pic>
        <p:nvPicPr>
          <p:cNvPr id="239" name="Google Shape;239;p29"/>
          <p:cNvPicPr preferRelativeResize="0"/>
          <p:nvPr/>
        </p:nvPicPr>
        <p:blipFill>
          <a:blip r:embed="rId3">
            <a:alphaModFix/>
          </a:blip>
          <a:stretch>
            <a:fillRect/>
          </a:stretch>
        </p:blipFill>
        <p:spPr>
          <a:xfrm>
            <a:off x="591454" y="3708250"/>
            <a:ext cx="475299" cy="475299"/>
          </a:xfrm>
          <a:prstGeom prst="rect">
            <a:avLst/>
          </a:prstGeom>
          <a:noFill/>
          <a:ln>
            <a:noFill/>
          </a:ln>
        </p:spPr>
      </p:pic>
      <p:pic>
        <p:nvPicPr>
          <p:cNvPr id="240" name="Google Shape;240;p29"/>
          <p:cNvPicPr preferRelativeResize="0"/>
          <p:nvPr/>
        </p:nvPicPr>
        <p:blipFill>
          <a:blip r:embed="rId3">
            <a:alphaModFix/>
          </a:blip>
          <a:stretch>
            <a:fillRect/>
          </a:stretch>
        </p:blipFill>
        <p:spPr>
          <a:xfrm>
            <a:off x="591454" y="3102425"/>
            <a:ext cx="475299" cy="475299"/>
          </a:xfrm>
          <a:prstGeom prst="rect">
            <a:avLst/>
          </a:prstGeom>
          <a:noFill/>
          <a:ln>
            <a:noFill/>
          </a:ln>
        </p:spPr>
      </p:pic>
      <p:sp>
        <p:nvSpPr>
          <p:cNvPr id="241" name="Google Shape;241;p29"/>
          <p:cNvSpPr/>
          <p:nvPr/>
        </p:nvSpPr>
        <p:spPr>
          <a:xfrm>
            <a:off x="3929000" y="3246800"/>
            <a:ext cx="750000" cy="1866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2" name="Google Shape;242;p29"/>
          <p:cNvPicPr preferRelativeResize="0"/>
          <p:nvPr/>
        </p:nvPicPr>
        <p:blipFill>
          <a:blip r:embed="rId4">
            <a:alphaModFix/>
          </a:blip>
          <a:stretch>
            <a:fillRect/>
          </a:stretch>
        </p:blipFill>
        <p:spPr>
          <a:xfrm rot="5400000">
            <a:off x="4950251" y="2126965"/>
            <a:ext cx="678249" cy="678225"/>
          </a:xfrm>
          <a:prstGeom prst="rect">
            <a:avLst/>
          </a:prstGeom>
          <a:noFill/>
          <a:ln>
            <a:noFill/>
          </a:ln>
        </p:spPr>
      </p:pic>
      <p:pic>
        <p:nvPicPr>
          <p:cNvPr id="243" name="Google Shape;243;p29"/>
          <p:cNvPicPr preferRelativeResize="0"/>
          <p:nvPr/>
        </p:nvPicPr>
        <p:blipFill>
          <a:blip r:embed="rId3">
            <a:alphaModFix/>
          </a:blip>
          <a:stretch>
            <a:fillRect/>
          </a:stretch>
        </p:blipFill>
        <p:spPr>
          <a:xfrm>
            <a:off x="5050015" y="1030077"/>
            <a:ext cx="475299" cy="475299"/>
          </a:xfrm>
          <a:prstGeom prst="rect">
            <a:avLst/>
          </a:prstGeom>
          <a:noFill/>
          <a:ln>
            <a:noFill/>
          </a:ln>
        </p:spPr>
      </p:pic>
      <p:pic>
        <p:nvPicPr>
          <p:cNvPr id="244" name="Google Shape;244;p29"/>
          <p:cNvPicPr preferRelativeResize="0"/>
          <p:nvPr/>
        </p:nvPicPr>
        <p:blipFill>
          <a:blip r:embed="rId5">
            <a:alphaModFix/>
          </a:blip>
          <a:stretch>
            <a:fillRect/>
          </a:stretch>
        </p:blipFill>
        <p:spPr>
          <a:xfrm>
            <a:off x="5495328" y="1025102"/>
            <a:ext cx="475299" cy="475299"/>
          </a:xfrm>
          <a:prstGeom prst="rect">
            <a:avLst/>
          </a:prstGeom>
          <a:noFill/>
          <a:ln>
            <a:noFill/>
          </a:ln>
        </p:spPr>
      </p:pic>
      <p:pic>
        <p:nvPicPr>
          <p:cNvPr id="245" name="Google Shape;245;p29"/>
          <p:cNvPicPr preferRelativeResize="0"/>
          <p:nvPr/>
        </p:nvPicPr>
        <p:blipFill>
          <a:blip r:embed="rId6">
            <a:alphaModFix/>
          </a:blip>
          <a:stretch>
            <a:fillRect/>
          </a:stretch>
        </p:blipFill>
        <p:spPr>
          <a:xfrm>
            <a:off x="7805203" y="1025111"/>
            <a:ext cx="475299" cy="475299"/>
          </a:xfrm>
          <a:prstGeom prst="rect">
            <a:avLst/>
          </a:prstGeom>
          <a:noFill/>
          <a:ln>
            <a:noFill/>
          </a:ln>
        </p:spPr>
      </p:pic>
      <p:sp>
        <p:nvSpPr>
          <p:cNvPr id="246" name="Google Shape;246;p29"/>
          <p:cNvSpPr txBox="1"/>
          <p:nvPr/>
        </p:nvSpPr>
        <p:spPr>
          <a:xfrm>
            <a:off x="7604221" y="1958024"/>
            <a:ext cx="7839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Inter"/>
                <a:ea typeface="Inter"/>
                <a:cs typeface="Inter"/>
                <a:sym typeface="Inter"/>
              </a:rPr>
              <a:t>reward model</a:t>
            </a:r>
            <a:endParaRPr i="1" sz="1100">
              <a:latin typeface="Inter"/>
              <a:ea typeface="Inter"/>
              <a:cs typeface="Inter"/>
              <a:sym typeface="Inter"/>
            </a:endParaRPr>
          </a:p>
        </p:txBody>
      </p:sp>
      <p:sp>
        <p:nvSpPr>
          <p:cNvPr id="247" name="Google Shape;247;p29"/>
          <p:cNvSpPr txBox="1"/>
          <p:nvPr/>
        </p:nvSpPr>
        <p:spPr>
          <a:xfrm>
            <a:off x="4835975" y="453376"/>
            <a:ext cx="1066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Inter"/>
                <a:ea typeface="Inter"/>
                <a:cs typeface="Inter"/>
                <a:sym typeface="Inter"/>
              </a:rPr>
              <a:t>supervised learning</a:t>
            </a:r>
            <a:endParaRPr i="1" sz="1100">
              <a:latin typeface="Inter"/>
              <a:ea typeface="Inter"/>
              <a:cs typeface="Inter"/>
              <a:sym typeface="Inter"/>
            </a:endParaRPr>
          </a:p>
        </p:txBody>
      </p:sp>
      <p:pic>
        <p:nvPicPr>
          <p:cNvPr id="248" name="Google Shape;248;p29"/>
          <p:cNvPicPr preferRelativeResize="0"/>
          <p:nvPr/>
        </p:nvPicPr>
        <p:blipFill>
          <a:blip r:embed="rId5">
            <a:alphaModFix/>
          </a:blip>
          <a:stretch>
            <a:fillRect/>
          </a:stretch>
        </p:blipFill>
        <p:spPr>
          <a:xfrm>
            <a:off x="7297390" y="1025102"/>
            <a:ext cx="475299" cy="475299"/>
          </a:xfrm>
          <a:prstGeom prst="rect">
            <a:avLst/>
          </a:prstGeom>
          <a:noFill/>
          <a:ln>
            <a:noFill/>
          </a:ln>
        </p:spPr>
      </p:pic>
      <p:cxnSp>
        <p:nvCxnSpPr>
          <p:cNvPr id="249" name="Google Shape;249;p29"/>
          <p:cNvCxnSpPr>
            <a:stCxn id="242" idx="0"/>
            <a:endCxn id="248" idx="1"/>
          </p:cNvCxnSpPr>
          <p:nvPr/>
        </p:nvCxnSpPr>
        <p:spPr>
          <a:xfrm flipH="1" rot="10800000">
            <a:off x="5628488" y="1262778"/>
            <a:ext cx="1668900" cy="1203300"/>
          </a:xfrm>
          <a:prstGeom prst="curvedConnector3">
            <a:avLst>
              <a:gd fmla="val 50000" name="adj1"/>
            </a:avLst>
          </a:prstGeom>
          <a:noFill/>
          <a:ln cap="flat" cmpd="sng" w="19050">
            <a:solidFill>
              <a:schemeClr val="dk1"/>
            </a:solidFill>
            <a:prstDash val="solid"/>
            <a:round/>
            <a:headEnd len="med" w="med" type="none"/>
            <a:tailEnd len="med" w="med" type="stealth"/>
          </a:ln>
        </p:spPr>
      </p:cxnSp>
      <p:cxnSp>
        <p:nvCxnSpPr>
          <p:cNvPr id="250" name="Google Shape;250;p29"/>
          <p:cNvCxnSpPr>
            <a:stCxn id="243" idx="2"/>
            <a:endCxn id="242" idx="1"/>
          </p:cNvCxnSpPr>
          <p:nvPr/>
        </p:nvCxnSpPr>
        <p:spPr>
          <a:xfrm flipH="1" rot="-5400000">
            <a:off x="4977765" y="1815276"/>
            <a:ext cx="621600" cy="1800"/>
          </a:xfrm>
          <a:prstGeom prst="curvedConnector3">
            <a:avLst>
              <a:gd fmla="val 49998" name="adj1"/>
            </a:avLst>
          </a:prstGeom>
          <a:noFill/>
          <a:ln cap="flat" cmpd="sng" w="19050">
            <a:solidFill>
              <a:schemeClr val="dk1"/>
            </a:solidFill>
            <a:prstDash val="solid"/>
            <a:round/>
            <a:headEnd len="med" w="med" type="none"/>
            <a:tailEnd len="med" w="med" type="stealth"/>
          </a:ln>
        </p:spPr>
      </p:cxnSp>
      <p:cxnSp>
        <p:nvCxnSpPr>
          <p:cNvPr id="251" name="Google Shape;251;p29"/>
          <p:cNvCxnSpPr>
            <a:stCxn id="248" idx="2"/>
            <a:endCxn id="252" idx="2"/>
          </p:cNvCxnSpPr>
          <p:nvPr/>
        </p:nvCxnSpPr>
        <p:spPr>
          <a:xfrm flipH="1" rot="-5400000">
            <a:off x="7224839" y="1810601"/>
            <a:ext cx="626700" cy="6300"/>
          </a:xfrm>
          <a:prstGeom prst="curvedConnector3">
            <a:avLst>
              <a:gd fmla="val 50000" name="adj1"/>
            </a:avLst>
          </a:prstGeom>
          <a:noFill/>
          <a:ln cap="flat" cmpd="sng" w="19050">
            <a:solidFill>
              <a:schemeClr val="dk1"/>
            </a:solidFill>
            <a:prstDash val="solid"/>
            <a:round/>
            <a:headEnd len="med" w="med" type="none"/>
            <a:tailEnd len="med" w="med" type="stealth"/>
          </a:ln>
        </p:spPr>
      </p:cxnSp>
      <p:cxnSp>
        <p:nvCxnSpPr>
          <p:cNvPr id="253" name="Google Shape;253;p29"/>
          <p:cNvCxnSpPr/>
          <p:nvPr/>
        </p:nvCxnSpPr>
        <p:spPr>
          <a:xfrm flipH="1">
            <a:off x="5476088" y="2465478"/>
            <a:ext cx="1726200" cy="600"/>
          </a:xfrm>
          <a:prstGeom prst="curvedConnector3">
            <a:avLst>
              <a:gd fmla="val 50000" name="adj1"/>
            </a:avLst>
          </a:prstGeom>
          <a:noFill/>
          <a:ln cap="flat" cmpd="sng" w="19050">
            <a:solidFill>
              <a:schemeClr val="dk1"/>
            </a:solidFill>
            <a:prstDash val="solid"/>
            <a:round/>
            <a:headEnd len="med" w="med" type="none"/>
            <a:tailEnd len="med" w="med" type="stealth"/>
          </a:ln>
        </p:spPr>
      </p:cxnSp>
      <p:sp>
        <p:nvSpPr>
          <p:cNvPr id="254" name="Google Shape;254;p29"/>
          <p:cNvSpPr txBox="1"/>
          <p:nvPr/>
        </p:nvSpPr>
        <p:spPr>
          <a:xfrm>
            <a:off x="6524038" y="1741975"/>
            <a:ext cx="678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Inter"/>
                <a:ea typeface="Inter"/>
                <a:cs typeface="Inter"/>
                <a:sym typeface="Inter"/>
              </a:rPr>
              <a:t>RLHF loop</a:t>
            </a:r>
            <a:endParaRPr i="1" sz="1100">
              <a:latin typeface="Inter"/>
              <a:ea typeface="Inter"/>
              <a:cs typeface="Inter"/>
              <a:sym typeface="Inter"/>
            </a:endParaRPr>
          </a:p>
        </p:txBody>
      </p:sp>
      <p:sp>
        <p:nvSpPr>
          <p:cNvPr id="255" name="Google Shape;255;p29"/>
          <p:cNvSpPr txBox="1"/>
          <p:nvPr/>
        </p:nvSpPr>
        <p:spPr>
          <a:xfrm>
            <a:off x="6626750" y="453375"/>
            <a:ext cx="1821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dk1"/>
                </a:solidFill>
                <a:latin typeface="Inter"/>
                <a:ea typeface="Inter"/>
                <a:cs typeface="Inter"/>
                <a:sym typeface="Inter"/>
              </a:rPr>
              <a:t>Reinforcement Learning </a:t>
            </a:r>
            <a:br>
              <a:rPr i="1" lang="en" sz="1100">
                <a:solidFill>
                  <a:schemeClr val="dk1"/>
                </a:solidFill>
                <a:latin typeface="Inter"/>
                <a:ea typeface="Inter"/>
                <a:cs typeface="Inter"/>
                <a:sym typeface="Inter"/>
              </a:rPr>
            </a:br>
            <a:r>
              <a:rPr i="1" lang="en" sz="1100">
                <a:solidFill>
                  <a:schemeClr val="dk1"/>
                </a:solidFill>
                <a:latin typeface="Inter"/>
                <a:ea typeface="Inter"/>
                <a:cs typeface="Inter"/>
                <a:sym typeface="Inter"/>
              </a:rPr>
              <a:t>From Human Feedback (RLHF)</a:t>
            </a:r>
            <a:endParaRPr i="1" sz="1100">
              <a:solidFill>
                <a:schemeClr val="dk1"/>
              </a:solidFill>
              <a:latin typeface="Inter"/>
              <a:ea typeface="Inter"/>
              <a:cs typeface="Inter"/>
              <a:sym typeface="Inter"/>
            </a:endParaRPr>
          </a:p>
        </p:txBody>
      </p:sp>
      <p:sp>
        <p:nvSpPr>
          <p:cNvPr id="256" name="Google Shape;256;p29"/>
          <p:cNvSpPr txBox="1"/>
          <p:nvPr/>
        </p:nvSpPr>
        <p:spPr>
          <a:xfrm>
            <a:off x="515250" y="1249975"/>
            <a:ext cx="3712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Base LLMs are very good at generating the next likely token, but need to be fine tuned in order to follow our </a:t>
            </a:r>
            <a:r>
              <a:rPr lang="en" sz="1200">
                <a:solidFill>
                  <a:schemeClr val="dk1"/>
                </a:solidFill>
                <a:latin typeface="Inter"/>
                <a:ea typeface="Inter"/>
                <a:cs typeface="Inter"/>
                <a:sym typeface="Inter"/>
              </a:rPr>
              <a:t>instructions</a:t>
            </a:r>
            <a:r>
              <a:rPr lang="en" sz="1200">
                <a:solidFill>
                  <a:schemeClr val="dk1"/>
                </a:solidFill>
                <a:latin typeface="Inter"/>
                <a:ea typeface="Inter"/>
                <a:cs typeface="Inter"/>
                <a:sym typeface="Inter"/>
              </a:rPr>
              <a:t> and become truly useful.</a:t>
            </a:r>
            <a:endParaRPr sz="1200">
              <a:solidFill>
                <a:schemeClr val="dk1"/>
              </a:solidFill>
              <a:latin typeface="Inter"/>
              <a:ea typeface="Inter"/>
              <a:cs typeface="Inter"/>
              <a:sym typeface="Inter"/>
            </a:endParaRPr>
          </a:p>
        </p:txBody>
      </p:sp>
      <p:pic>
        <p:nvPicPr>
          <p:cNvPr id="257" name="Google Shape;257;p29"/>
          <p:cNvPicPr preferRelativeResize="0"/>
          <p:nvPr/>
        </p:nvPicPr>
        <p:blipFill>
          <a:blip r:embed="rId4">
            <a:alphaModFix/>
          </a:blip>
          <a:stretch>
            <a:fillRect/>
          </a:stretch>
        </p:blipFill>
        <p:spPr>
          <a:xfrm>
            <a:off x="2004701" y="3000965"/>
            <a:ext cx="678249" cy="678225"/>
          </a:xfrm>
          <a:prstGeom prst="rect">
            <a:avLst/>
          </a:prstGeom>
          <a:noFill/>
          <a:ln>
            <a:noFill/>
          </a:ln>
        </p:spPr>
      </p:pic>
      <p:sp>
        <p:nvSpPr>
          <p:cNvPr id="258" name="Google Shape;258;p29"/>
          <p:cNvSpPr/>
          <p:nvPr/>
        </p:nvSpPr>
        <p:spPr>
          <a:xfrm>
            <a:off x="6028022" y="3225200"/>
            <a:ext cx="750000" cy="1866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1148738" y="3246800"/>
            <a:ext cx="750000" cy="1866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29"/>
          <p:cNvPicPr preferRelativeResize="0"/>
          <p:nvPr/>
        </p:nvPicPr>
        <p:blipFill>
          <a:blip r:embed="rId7">
            <a:alphaModFix/>
          </a:blip>
          <a:stretch>
            <a:fillRect/>
          </a:stretch>
        </p:blipFill>
        <p:spPr>
          <a:xfrm>
            <a:off x="7289700" y="2168954"/>
            <a:ext cx="523200" cy="523200"/>
          </a:xfrm>
          <a:prstGeom prst="rect">
            <a:avLst/>
          </a:prstGeom>
          <a:noFill/>
          <a:ln>
            <a:noFill/>
          </a:ln>
        </p:spPr>
      </p:pic>
      <p:sp>
        <p:nvSpPr>
          <p:cNvPr id="261" name="Google Shape;261;p29"/>
          <p:cNvSpPr/>
          <p:nvPr/>
        </p:nvSpPr>
        <p:spPr>
          <a:xfrm>
            <a:off x="2775894" y="2915413"/>
            <a:ext cx="955800" cy="849300"/>
          </a:xfrm>
          <a:prstGeom prst="cube">
            <a:avLst>
              <a:gd fmla="val 15840" name="adj"/>
            </a:avLst>
          </a:prstGeom>
          <a:solidFill>
            <a:srgbClr val="CFE2F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Base LLMs</a:t>
            </a:r>
            <a:endParaRPr sz="1000"/>
          </a:p>
        </p:txBody>
      </p:sp>
      <p:sp>
        <p:nvSpPr>
          <p:cNvPr id="262" name="Google Shape;262;p29"/>
          <p:cNvSpPr/>
          <p:nvPr/>
        </p:nvSpPr>
        <p:spPr>
          <a:xfrm>
            <a:off x="4809769" y="2894038"/>
            <a:ext cx="955800" cy="849300"/>
          </a:xfrm>
          <a:prstGeom prst="cube">
            <a:avLst>
              <a:gd fmla="val 15840" name="adj"/>
            </a:avLst>
          </a:prstGeom>
          <a:solidFill>
            <a:srgbClr val="CFE2F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Instruction</a:t>
            </a:r>
            <a:endParaRPr sz="1000">
              <a:solidFill>
                <a:schemeClr val="dk1"/>
              </a:solidFill>
            </a:endParaRPr>
          </a:p>
          <a:p>
            <a:pPr indent="0" lvl="0" marL="0" rtl="0" algn="ctr">
              <a:spcBef>
                <a:spcPts val="0"/>
              </a:spcBef>
              <a:spcAft>
                <a:spcPts val="0"/>
              </a:spcAft>
              <a:buNone/>
            </a:pPr>
            <a:r>
              <a:rPr lang="en" sz="1000">
                <a:solidFill>
                  <a:schemeClr val="dk1"/>
                </a:solidFill>
              </a:rPr>
              <a:t>f</a:t>
            </a:r>
            <a:r>
              <a:rPr lang="en" sz="1000">
                <a:solidFill>
                  <a:schemeClr val="dk1"/>
                </a:solidFill>
              </a:rPr>
              <a:t>ine tuning</a:t>
            </a:r>
            <a:endParaRPr sz="1000">
              <a:solidFill>
                <a:schemeClr val="dk1"/>
              </a:solidFill>
            </a:endParaRPr>
          </a:p>
        </p:txBody>
      </p:sp>
      <p:sp>
        <p:nvSpPr>
          <p:cNvPr id="263" name="Google Shape;263;p29"/>
          <p:cNvSpPr/>
          <p:nvPr/>
        </p:nvSpPr>
        <p:spPr>
          <a:xfrm>
            <a:off x="7016044" y="2893838"/>
            <a:ext cx="955800" cy="849300"/>
          </a:xfrm>
          <a:prstGeom prst="cube">
            <a:avLst>
              <a:gd fmla="val 15840" name="adj"/>
            </a:avLst>
          </a:prstGeom>
          <a:solidFill>
            <a:srgbClr val="CFE2F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RLHF</a:t>
            </a:r>
            <a:br>
              <a:rPr lang="en" sz="1000">
                <a:solidFill>
                  <a:schemeClr val="dk1"/>
                </a:solidFill>
              </a:rPr>
            </a:br>
            <a:r>
              <a:rPr lang="en" sz="1000">
                <a:solidFill>
                  <a:schemeClr val="dk1"/>
                </a:solidFill>
              </a:rPr>
              <a:t>fine tuning</a:t>
            </a:r>
            <a:endParaRPr sz="1000">
              <a:solidFill>
                <a:schemeClr val="dk1"/>
              </a:solidFill>
            </a:endParaRPr>
          </a:p>
        </p:txBody>
      </p:sp>
      <p:sp>
        <p:nvSpPr>
          <p:cNvPr id="264" name="Google Shape;264;p29"/>
          <p:cNvSpPr txBox="1"/>
          <p:nvPr/>
        </p:nvSpPr>
        <p:spPr>
          <a:xfrm>
            <a:off x="191048" y="4364325"/>
            <a:ext cx="25827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dk1"/>
                </a:solidFill>
                <a:latin typeface="Inter"/>
                <a:ea typeface="Inter"/>
                <a:cs typeface="Inter"/>
                <a:sym typeface="Inter"/>
              </a:rPr>
              <a:t>Pre-trained: </a:t>
            </a:r>
            <a:r>
              <a:rPr lang="en" sz="1000">
                <a:solidFill>
                  <a:schemeClr val="dk1"/>
                </a:solidFill>
                <a:latin typeface="Inter"/>
                <a:ea typeface="Inter"/>
                <a:cs typeface="Inter"/>
                <a:sym typeface="Inter"/>
              </a:rPr>
              <a:t>The </a:t>
            </a:r>
            <a:r>
              <a:rPr b="1" lang="en" sz="1000">
                <a:solidFill>
                  <a:schemeClr val="lt1"/>
                </a:solidFill>
                <a:highlight>
                  <a:schemeClr val="accent5"/>
                </a:highlight>
                <a:latin typeface="Inter"/>
                <a:ea typeface="Inter"/>
                <a:cs typeface="Inter"/>
                <a:sym typeface="Inter"/>
              </a:rPr>
              <a:t>P</a:t>
            </a:r>
            <a:r>
              <a:rPr lang="en" sz="1000">
                <a:solidFill>
                  <a:schemeClr val="dk1"/>
                </a:solidFill>
                <a:latin typeface="Inter"/>
                <a:ea typeface="Inter"/>
                <a:cs typeface="Inter"/>
                <a:sym typeface="Inter"/>
              </a:rPr>
              <a:t> in </a:t>
            </a:r>
            <a:r>
              <a:rPr lang="en" sz="1000">
                <a:solidFill>
                  <a:schemeClr val="lt1"/>
                </a:solidFill>
                <a:highlight>
                  <a:schemeClr val="accent3"/>
                </a:highlight>
                <a:latin typeface="Inter"/>
                <a:ea typeface="Inter"/>
                <a:cs typeface="Inter"/>
                <a:sym typeface="Inter"/>
              </a:rPr>
              <a:t>Chat</a:t>
            </a:r>
            <a:r>
              <a:rPr lang="en" sz="1000">
                <a:solidFill>
                  <a:schemeClr val="lt1"/>
                </a:solidFill>
                <a:highlight>
                  <a:schemeClr val="accent4"/>
                </a:highlight>
                <a:latin typeface="Inter"/>
                <a:ea typeface="Inter"/>
                <a:cs typeface="Inter"/>
                <a:sym typeface="Inter"/>
              </a:rPr>
              <a:t>G</a:t>
            </a:r>
            <a:r>
              <a:rPr b="1" lang="en" sz="1000">
                <a:solidFill>
                  <a:schemeClr val="lt1"/>
                </a:solidFill>
                <a:highlight>
                  <a:schemeClr val="accent5"/>
                </a:highlight>
                <a:latin typeface="Inter"/>
                <a:ea typeface="Inter"/>
                <a:cs typeface="Inter"/>
                <a:sym typeface="Inter"/>
              </a:rPr>
              <a:t>P</a:t>
            </a:r>
            <a:r>
              <a:rPr lang="en" sz="1000">
                <a:solidFill>
                  <a:schemeClr val="lt1"/>
                </a:solidFill>
                <a:highlight>
                  <a:schemeClr val="accent6"/>
                </a:highlight>
                <a:latin typeface="Inter"/>
                <a:ea typeface="Inter"/>
                <a:cs typeface="Inter"/>
                <a:sym typeface="Inter"/>
              </a:rPr>
              <a:t>T</a:t>
            </a:r>
            <a:endParaRPr sz="1000">
              <a:solidFill>
                <a:schemeClr val="lt1"/>
              </a:solidFill>
              <a:highlight>
                <a:schemeClr val="accent6"/>
              </a:highlight>
              <a:latin typeface="Inter"/>
              <a:ea typeface="Inter"/>
              <a:cs typeface="Inter"/>
              <a:sym typeface="Inter"/>
            </a:endParaRPr>
          </a:p>
        </p:txBody>
      </p:sp>
      <p:sp>
        <p:nvSpPr>
          <p:cNvPr id="265" name="Google Shape;265;p29"/>
          <p:cNvSpPr txBox="1"/>
          <p:nvPr/>
        </p:nvSpPr>
        <p:spPr>
          <a:xfrm>
            <a:off x="8160600" y="970725"/>
            <a:ext cx="10668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000">
                <a:solidFill>
                  <a:srgbClr val="000000"/>
                </a:solidFill>
                <a:latin typeface="Inter"/>
                <a:ea typeface="Inter"/>
                <a:cs typeface="Inter"/>
                <a:sym typeface="Inter"/>
              </a:rPr>
              <a:t>* The </a:t>
            </a:r>
            <a:r>
              <a:rPr b="1" lang="en" sz="1000">
                <a:solidFill>
                  <a:srgbClr val="FFFFFF"/>
                </a:solidFill>
                <a:highlight>
                  <a:srgbClr val="CC850A"/>
                </a:highlight>
                <a:latin typeface="Inter"/>
                <a:ea typeface="Inter"/>
                <a:cs typeface="Inter"/>
                <a:sym typeface="Inter"/>
              </a:rPr>
              <a:t>Chat</a:t>
            </a:r>
            <a:r>
              <a:rPr lang="en" sz="1000">
                <a:solidFill>
                  <a:srgbClr val="000000"/>
                </a:solidFill>
                <a:latin typeface="Inter"/>
                <a:ea typeface="Inter"/>
                <a:cs typeface="Inter"/>
                <a:sym typeface="Inter"/>
              </a:rPr>
              <a:t> in </a:t>
            </a:r>
            <a:r>
              <a:rPr b="1" lang="en" sz="1000">
                <a:solidFill>
                  <a:srgbClr val="FFFFFF"/>
                </a:solidFill>
                <a:highlight>
                  <a:srgbClr val="CC850A"/>
                </a:highlight>
                <a:latin typeface="Inter"/>
                <a:ea typeface="Inter"/>
                <a:cs typeface="Inter"/>
                <a:sym typeface="Inter"/>
              </a:rPr>
              <a:t>Chat</a:t>
            </a:r>
            <a:r>
              <a:rPr lang="en" sz="1000">
                <a:solidFill>
                  <a:srgbClr val="FFFFFF"/>
                </a:solidFill>
                <a:highlight>
                  <a:srgbClr val="6B9E78"/>
                </a:highlight>
                <a:latin typeface="Inter"/>
                <a:ea typeface="Inter"/>
                <a:cs typeface="Inter"/>
                <a:sym typeface="Inter"/>
              </a:rPr>
              <a:t>G</a:t>
            </a:r>
            <a:r>
              <a:rPr lang="en" sz="1000">
                <a:solidFill>
                  <a:srgbClr val="FFFFFF"/>
                </a:solidFill>
                <a:highlight>
                  <a:srgbClr val="47A1AD"/>
                </a:highlight>
                <a:latin typeface="Inter"/>
                <a:ea typeface="Inter"/>
                <a:cs typeface="Inter"/>
                <a:sym typeface="Inter"/>
              </a:rPr>
              <a:t>P</a:t>
            </a:r>
            <a:r>
              <a:rPr lang="en" sz="1000">
                <a:solidFill>
                  <a:srgbClr val="FFFFFF"/>
                </a:solidFill>
                <a:highlight>
                  <a:srgbClr val="634F7D"/>
                </a:highlight>
                <a:latin typeface="Inter"/>
                <a:ea typeface="Inter"/>
                <a:cs typeface="Inter"/>
                <a:sym typeface="Inter"/>
              </a:rPr>
              <a:t>T</a:t>
            </a:r>
            <a:endParaRPr sz="1000">
              <a:solidFill>
                <a:srgbClr val="FFFFFF"/>
              </a:solidFill>
              <a:highlight>
                <a:srgbClr val="634F7D"/>
              </a:highlight>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369000" y="2895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t>Making a generic LLM useful for your specific task</a:t>
            </a:r>
            <a:endParaRPr sz="2300"/>
          </a:p>
        </p:txBody>
      </p:sp>
      <p:sp>
        <p:nvSpPr>
          <p:cNvPr id="271" name="Google Shape;271;p30"/>
          <p:cNvSpPr txBox="1"/>
          <p:nvPr>
            <p:ph idx="12" type="sldNum"/>
          </p:nvPr>
        </p:nvSpPr>
        <p:spPr>
          <a:xfrm>
            <a:off x="8560830" y="4749892"/>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30"/>
          <p:cNvSpPr/>
          <p:nvPr/>
        </p:nvSpPr>
        <p:spPr>
          <a:xfrm>
            <a:off x="1410275" y="954427"/>
            <a:ext cx="1727400" cy="393600"/>
          </a:xfrm>
          <a:prstGeom prst="roundRect">
            <a:avLst>
              <a:gd fmla="val 16667" name="adj"/>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In-context learning</a:t>
            </a:r>
            <a:endParaRPr b="1" sz="1200"/>
          </a:p>
        </p:txBody>
      </p:sp>
      <p:pic>
        <p:nvPicPr>
          <p:cNvPr id="273" name="Google Shape;273;p30"/>
          <p:cNvPicPr preferRelativeResize="0"/>
          <p:nvPr/>
        </p:nvPicPr>
        <p:blipFill>
          <a:blip r:embed="rId3">
            <a:alphaModFix/>
          </a:blip>
          <a:stretch>
            <a:fillRect/>
          </a:stretch>
        </p:blipFill>
        <p:spPr>
          <a:xfrm>
            <a:off x="2179132" y="2413145"/>
            <a:ext cx="548700" cy="548700"/>
          </a:xfrm>
          <a:prstGeom prst="rect">
            <a:avLst/>
          </a:prstGeom>
          <a:noFill/>
          <a:ln>
            <a:noFill/>
          </a:ln>
        </p:spPr>
      </p:pic>
      <p:pic>
        <p:nvPicPr>
          <p:cNvPr id="274" name="Google Shape;274;p30"/>
          <p:cNvPicPr preferRelativeResize="0"/>
          <p:nvPr/>
        </p:nvPicPr>
        <p:blipFill>
          <a:blip r:embed="rId4">
            <a:alphaModFix/>
          </a:blip>
          <a:stretch>
            <a:fillRect/>
          </a:stretch>
        </p:blipFill>
        <p:spPr>
          <a:xfrm>
            <a:off x="3783520" y="2517524"/>
            <a:ext cx="338901" cy="349848"/>
          </a:xfrm>
          <a:prstGeom prst="rect">
            <a:avLst/>
          </a:prstGeom>
          <a:noFill/>
          <a:ln>
            <a:noFill/>
          </a:ln>
        </p:spPr>
      </p:pic>
      <p:pic>
        <p:nvPicPr>
          <p:cNvPr id="275" name="Google Shape;275;p30"/>
          <p:cNvPicPr preferRelativeResize="0"/>
          <p:nvPr/>
        </p:nvPicPr>
        <p:blipFill>
          <a:blip r:embed="rId3">
            <a:alphaModFix/>
          </a:blip>
          <a:stretch>
            <a:fillRect/>
          </a:stretch>
        </p:blipFill>
        <p:spPr>
          <a:xfrm>
            <a:off x="2202663" y="3543191"/>
            <a:ext cx="548700" cy="548700"/>
          </a:xfrm>
          <a:prstGeom prst="rect">
            <a:avLst/>
          </a:prstGeom>
          <a:noFill/>
          <a:ln>
            <a:noFill/>
          </a:ln>
        </p:spPr>
      </p:pic>
      <p:pic>
        <p:nvPicPr>
          <p:cNvPr id="276" name="Google Shape;276;p30"/>
          <p:cNvPicPr preferRelativeResize="0"/>
          <p:nvPr/>
        </p:nvPicPr>
        <p:blipFill>
          <a:blip r:embed="rId5">
            <a:alphaModFix/>
          </a:blip>
          <a:stretch>
            <a:fillRect/>
          </a:stretch>
        </p:blipFill>
        <p:spPr>
          <a:xfrm>
            <a:off x="2801027" y="4282428"/>
            <a:ext cx="393600" cy="393600"/>
          </a:xfrm>
          <a:prstGeom prst="rect">
            <a:avLst/>
          </a:prstGeom>
          <a:noFill/>
          <a:ln>
            <a:noFill/>
          </a:ln>
        </p:spPr>
      </p:pic>
      <p:pic>
        <p:nvPicPr>
          <p:cNvPr id="277" name="Google Shape;277;p30"/>
          <p:cNvPicPr preferRelativeResize="0"/>
          <p:nvPr/>
        </p:nvPicPr>
        <p:blipFill>
          <a:blip r:embed="rId6">
            <a:alphaModFix/>
          </a:blip>
          <a:stretch>
            <a:fillRect/>
          </a:stretch>
        </p:blipFill>
        <p:spPr>
          <a:xfrm>
            <a:off x="3375951" y="4041702"/>
            <a:ext cx="393600" cy="393600"/>
          </a:xfrm>
          <a:prstGeom prst="rect">
            <a:avLst/>
          </a:prstGeom>
          <a:noFill/>
          <a:ln>
            <a:noFill/>
          </a:ln>
        </p:spPr>
      </p:pic>
      <p:pic>
        <p:nvPicPr>
          <p:cNvPr id="278" name="Google Shape;278;p30"/>
          <p:cNvPicPr preferRelativeResize="0"/>
          <p:nvPr/>
        </p:nvPicPr>
        <p:blipFill>
          <a:blip r:embed="rId6">
            <a:alphaModFix/>
          </a:blip>
          <a:stretch>
            <a:fillRect/>
          </a:stretch>
        </p:blipFill>
        <p:spPr>
          <a:xfrm>
            <a:off x="3375951" y="4284477"/>
            <a:ext cx="393600" cy="393600"/>
          </a:xfrm>
          <a:prstGeom prst="rect">
            <a:avLst/>
          </a:prstGeom>
          <a:noFill/>
          <a:ln>
            <a:noFill/>
          </a:ln>
        </p:spPr>
      </p:pic>
      <p:pic>
        <p:nvPicPr>
          <p:cNvPr id="279" name="Google Shape;279;p30"/>
          <p:cNvPicPr preferRelativeResize="0"/>
          <p:nvPr/>
        </p:nvPicPr>
        <p:blipFill>
          <a:blip r:embed="rId6">
            <a:alphaModFix/>
          </a:blip>
          <a:stretch>
            <a:fillRect/>
          </a:stretch>
        </p:blipFill>
        <p:spPr>
          <a:xfrm>
            <a:off x="3375951" y="4554077"/>
            <a:ext cx="393600" cy="393600"/>
          </a:xfrm>
          <a:prstGeom prst="rect">
            <a:avLst/>
          </a:prstGeom>
          <a:noFill/>
          <a:ln>
            <a:noFill/>
          </a:ln>
        </p:spPr>
      </p:pic>
      <p:cxnSp>
        <p:nvCxnSpPr>
          <p:cNvPr id="280" name="Google Shape;280;p30"/>
          <p:cNvCxnSpPr>
            <a:stCxn id="277" idx="1"/>
            <a:endCxn id="276" idx="3"/>
          </p:cNvCxnSpPr>
          <p:nvPr/>
        </p:nvCxnSpPr>
        <p:spPr>
          <a:xfrm flipH="1">
            <a:off x="3194751" y="4238502"/>
            <a:ext cx="181200" cy="240600"/>
          </a:xfrm>
          <a:prstGeom prst="curvedConnector3">
            <a:avLst>
              <a:gd fmla="val 50034" name="adj1"/>
            </a:avLst>
          </a:prstGeom>
          <a:noFill/>
          <a:ln cap="flat" cmpd="sng" w="9525">
            <a:solidFill>
              <a:schemeClr val="dk2"/>
            </a:solidFill>
            <a:prstDash val="solid"/>
            <a:round/>
            <a:headEnd len="med" w="med" type="none"/>
            <a:tailEnd len="med" w="med" type="none"/>
          </a:ln>
        </p:spPr>
      </p:cxnSp>
      <p:cxnSp>
        <p:nvCxnSpPr>
          <p:cNvPr id="281" name="Google Shape;281;p30"/>
          <p:cNvCxnSpPr>
            <a:stCxn id="279" idx="1"/>
            <a:endCxn id="276" idx="3"/>
          </p:cNvCxnSpPr>
          <p:nvPr/>
        </p:nvCxnSpPr>
        <p:spPr>
          <a:xfrm rot="10800000">
            <a:off x="3194751" y="4479377"/>
            <a:ext cx="181200" cy="271500"/>
          </a:xfrm>
          <a:prstGeom prst="curvedConnector3">
            <a:avLst>
              <a:gd fmla="val 50034" name="adj1"/>
            </a:avLst>
          </a:prstGeom>
          <a:noFill/>
          <a:ln cap="flat" cmpd="sng" w="9525">
            <a:solidFill>
              <a:schemeClr val="dk2"/>
            </a:solidFill>
            <a:prstDash val="solid"/>
            <a:round/>
            <a:headEnd len="med" w="med" type="none"/>
            <a:tailEnd len="med" w="med" type="none"/>
          </a:ln>
        </p:spPr>
      </p:cxnSp>
      <p:cxnSp>
        <p:nvCxnSpPr>
          <p:cNvPr id="282" name="Google Shape;282;p30"/>
          <p:cNvCxnSpPr>
            <a:stCxn id="278" idx="1"/>
            <a:endCxn id="276" idx="3"/>
          </p:cNvCxnSpPr>
          <p:nvPr/>
        </p:nvCxnSpPr>
        <p:spPr>
          <a:xfrm rot="10800000">
            <a:off x="3194751" y="4479177"/>
            <a:ext cx="181200" cy="2100"/>
          </a:xfrm>
          <a:prstGeom prst="curvedConnector3">
            <a:avLst>
              <a:gd fmla="val 50034" name="adj1"/>
            </a:avLst>
          </a:prstGeom>
          <a:noFill/>
          <a:ln cap="flat" cmpd="sng" w="9525">
            <a:solidFill>
              <a:schemeClr val="dk2"/>
            </a:solidFill>
            <a:prstDash val="solid"/>
            <a:round/>
            <a:headEnd len="med" w="med" type="none"/>
            <a:tailEnd len="med" w="med" type="none"/>
          </a:ln>
        </p:spPr>
      </p:cxnSp>
      <p:pic>
        <p:nvPicPr>
          <p:cNvPr id="283" name="Google Shape;283;p30"/>
          <p:cNvPicPr preferRelativeResize="0"/>
          <p:nvPr/>
        </p:nvPicPr>
        <p:blipFill>
          <a:blip r:embed="rId7">
            <a:alphaModFix/>
          </a:blip>
          <a:stretch>
            <a:fillRect/>
          </a:stretch>
        </p:blipFill>
        <p:spPr>
          <a:xfrm>
            <a:off x="3889807" y="4115591"/>
            <a:ext cx="240600" cy="240600"/>
          </a:xfrm>
          <a:prstGeom prst="rect">
            <a:avLst/>
          </a:prstGeom>
          <a:noFill/>
          <a:ln>
            <a:noFill/>
          </a:ln>
        </p:spPr>
      </p:pic>
      <p:pic>
        <p:nvPicPr>
          <p:cNvPr id="284" name="Google Shape;284;p30"/>
          <p:cNvPicPr preferRelativeResize="0"/>
          <p:nvPr/>
        </p:nvPicPr>
        <p:blipFill>
          <a:blip r:embed="rId7">
            <a:alphaModFix/>
          </a:blip>
          <a:stretch>
            <a:fillRect/>
          </a:stretch>
        </p:blipFill>
        <p:spPr>
          <a:xfrm>
            <a:off x="3889807" y="4358928"/>
            <a:ext cx="240600" cy="240600"/>
          </a:xfrm>
          <a:prstGeom prst="rect">
            <a:avLst/>
          </a:prstGeom>
          <a:noFill/>
          <a:ln>
            <a:noFill/>
          </a:ln>
        </p:spPr>
      </p:pic>
      <p:pic>
        <p:nvPicPr>
          <p:cNvPr id="285" name="Google Shape;285;p30"/>
          <p:cNvPicPr preferRelativeResize="0"/>
          <p:nvPr/>
        </p:nvPicPr>
        <p:blipFill>
          <a:blip r:embed="rId7">
            <a:alphaModFix/>
          </a:blip>
          <a:stretch>
            <a:fillRect/>
          </a:stretch>
        </p:blipFill>
        <p:spPr>
          <a:xfrm>
            <a:off x="3889807" y="4630578"/>
            <a:ext cx="240600" cy="240600"/>
          </a:xfrm>
          <a:prstGeom prst="rect">
            <a:avLst/>
          </a:prstGeom>
          <a:noFill/>
          <a:ln>
            <a:noFill/>
          </a:ln>
        </p:spPr>
      </p:pic>
      <p:cxnSp>
        <p:nvCxnSpPr>
          <p:cNvPr id="286" name="Google Shape;286;p30"/>
          <p:cNvCxnSpPr>
            <a:stCxn id="283" idx="1"/>
            <a:endCxn id="277" idx="3"/>
          </p:cNvCxnSpPr>
          <p:nvPr/>
        </p:nvCxnSpPr>
        <p:spPr>
          <a:xfrm flipH="1">
            <a:off x="3769507" y="4235891"/>
            <a:ext cx="120300" cy="2700"/>
          </a:xfrm>
          <a:prstGeom prst="curvedConnector3">
            <a:avLst>
              <a:gd fmla="val 49981" name="adj1"/>
            </a:avLst>
          </a:prstGeom>
          <a:noFill/>
          <a:ln cap="flat" cmpd="sng" w="9525">
            <a:solidFill>
              <a:schemeClr val="dk2"/>
            </a:solidFill>
            <a:prstDash val="solid"/>
            <a:round/>
            <a:headEnd len="med" w="med" type="none"/>
            <a:tailEnd len="med" w="med" type="none"/>
          </a:ln>
        </p:spPr>
      </p:cxnSp>
      <p:cxnSp>
        <p:nvCxnSpPr>
          <p:cNvPr id="287" name="Google Shape;287;p30"/>
          <p:cNvCxnSpPr>
            <a:stCxn id="284" idx="1"/>
            <a:endCxn id="278" idx="3"/>
          </p:cNvCxnSpPr>
          <p:nvPr/>
        </p:nvCxnSpPr>
        <p:spPr>
          <a:xfrm flipH="1">
            <a:off x="3769507" y="4479228"/>
            <a:ext cx="120300" cy="2100"/>
          </a:xfrm>
          <a:prstGeom prst="curvedConnector3">
            <a:avLst>
              <a:gd fmla="val 49981" name="adj1"/>
            </a:avLst>
          </a:prstGeom>
          <a:noFill/>
          <a:ln cap="flat" cmpd="sng" w="9525">
            <a:solidFill>
              <a:schemeClr val="dk2"/>
            </a:solidFill>
            <a:prstDash val="solid"/>
            <a:round/>
            <a:headEnd len="med" w="med" type="none"/>
            <a:tailEnd len="med" w="med" type="none"/>
          </a:ln>
        </p:spPr>
      </p:cxnSp>
      <p:cxnSp>
        <p:nvCxnSpPr>
          <p:cNvPr id="288" name="Google Shape;288;p30"/>
          <p:cNvCxnSpPr>
            <a:stCxn id="285" idx="1"/>
            <a:endCxn id="279" idx="3"/>
          </p:cNvCxnSpPr>
          <p:nvPr/>
        </p:nvCxnSpPr>
        <p:spPr>
          <a:xfrm flipH="1">
            <a:off x="3769507" y="4750878"/>
            <a:ext cx="120300" cy="600"/>
          </a:xfrm>
          <a:prstGeom prst="curvedConnector3">
            <a:avLst>
              <a:gd fmla="val 49981" name="adj1"/>
            </a:avLst>
          </a:prstGeom>
          <a:noFill/>
          <a:ln cap="flat" cmpd="sng" w="9525">
            <a:solidFill>
              <a:schemeClr val="dk2"/>
            </a:solidFill>
            <a:prstDash val="solid"/>
            <a:round/>
            <a:headEnd len="med" w="med" type="none"/>
            <a:tailEnd len="med" w="med" type="none"/>
          </a:ln>
        </p:spPr>
      </p:cxnSp>
      <p:cxnSp>
        <p:nvCxnSpPr>
          <p:cNvPr id="289" name="Google Shape;289;p30"/>
          <p:cNvCxnSpPr>
            <a:stCxn id="275" idx="3"/>
            <a:endCxn id="290" idx="3"/>
          </p:cNvCxnSpPr>
          <p:nvPr/>
        </p:nvCxnSpPr>
        <p:spPr>
          <a:xfrm flipH="1" rot="10800000">
            <a:off x="2751363" y="3815441"/>
            <a:ext cx="79200" cy="2100"/>
          </a:xfrm>
          <a:prstGeom prst="curvedConnector3">
            <a:avLst>
              <a:gd fmla="val 50071" name="adj1"/>
            </a:avLst>
          </a:prstGeom>
          <a:noFill/>
          <a:ln cap="flat" cmpd="sng" w="9525">
            <a:solidFill>
              <a:schemeClr val="dk2"/>
            </a:solidFill>
            <a:prstDash val="solid"/>
            <a:round/>
            <a:headEnd len="med" w="med" type="none"/>
            <a:tailEnd len="med" w="med" type="none"/>
          </a:ln>
        </p:spPr>
      </p:cxnSp>
      <p:sp>
        <p:nvSpPr>
          <p:cNvPr id="291" name="Google Shape;291;p30"/>
          <p:cNvSpPr txBox="1"/>
          <p:nvPr/>
        </p:nvSpPr>
        <p:spPr>
          <a:xfrm>
            <a:off x="1018897" y="1465875"/>
            <a:ext cx="26355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1000">
                <a:solidFill>
                  <a:schemeClr val="dk1"/>
                </a:solidFill>
                <a:latin typeface="Inter"/>
                <a:ea typeface="Inter"/>
                <a:cs typeface="Inter"/>
                <a:sym typeface="Inter"/>
              </a:rPr>
              <a:t>Model is frozen,</a:t>
            </a:r>
            <a:br>
              <a:rPr i="1" lang="en" sz="1000">
                <a:solidFill>
                  <a:schemeClr val="dk1"/>
                </a:solidFill>
                <a:latin typeface="Inter"/>
                <a:ea typeface="Inter"/>
                <a:cs typeface="Inter"/>
                <a:sym typeface="Inter"/>
              </a:rPr>
            </a:br>
            <a:r>
              <a:rPr i="1" lang="en" sz="1000">
                <a:solidFill>
                  <a:schemeClr val="dk1"/>
                </a:solidFill>
                <a:latin typeface="Inter"/>
                <a:ea typeface="Inter"/>
                <a:cs typeface="Inter"/>
                <a:sym typeface="Inter"/>
              </a:rPr>
              <a:t>provide instruction, examples, </a:t>
            </a:r>
            <a:br>
              <a:rPr i="1" lang="en" sz="1000">
                <a:solidFill>
                  <a:schemeClr val="dk1"/>
                </a:solidFill>
                <a:latin typeface="Inter"/>
                <a:ea typeface="Inter"/>
                <a:cs typeface="Inter"/>
                <a:sym typeface="Inter"/>
              </a:rPr>
            </a:br>
            <a:r>
              <a:rPr i="1" lang="en" sz="1000">
                <a:solidFill>
                  <a:schemeClr val="dk1"/>
                </a:solidFill>
                <a:latin typeface="Inter"/>
                <a:ea typeface="Inter"/>
                <a:cs typeface="Inter"/>
                <a:sym typeface="Inter"/>
              </a:rPr>
              <a:t>context in the prompt</a:t>
            </a:r>
            <a:endParaRPr i="1" sz="1000">
              <a:solidFill>
                <a:schemeClr val="dk1"/>
              </a:solidFill>
              <a:latin typeface="Inter"/>
              <a:ea typeface="Inter"/>
              <a:cs typeface="Inter"/>
              <a:sym typeface="Inter"/>
            </a:endParaRPr>
          </a:p>
        </p:txBody>
      </p:sp>
      <p:sp>
        <p:nvSpPr>
          <p:cNvPr id="292" name="Google Shape;292;p30"/>
          <p:cNvSpPr/>
          <p:nvPr/>
        </p:nvSpPr>
        <p:spPr>
          <a:xfrm>
            <a:off x="460223" y="2413141"/>
            <a:ext cx="1727400" cy="393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Prompting</a:t>
            </a:r>
            <a:br>
              <a:rPr b="1" lang="en" sz="1200"/>
            </a:br>
            <a:r>
              <a:rPr lang="en" sz="1200"/>
              <a:t>zero or few-shot</a:t>
            </a:r>
            <a:endParaRPr sz="1200"/>
          </a:p>
        </p:txBody>
      </p:sp>
      <p:pic>
        <p:nvPicPr>
          <p:cNvPr id="293" name="Google Shape;293;p30"/>
          <p:cNvPicPr preferRelativeResize="0"/>
          <p:nvPr/>
        </p:nvPicPr>
        <p:blipFill>
          <a:blip r:embed="rId8">
            <a:alphaModFix/>
          </a:blip>
          <a:stretch>
            <a:fillRect/>
          </a:stretch>
        </p:blipFill>
        <p:spPr>
          <a:xfrm flipH="1">
            <a:off x="3249119" y="2519249"/>
            <a:ext cx="338901" cy="338901"/>
          </a:xfrm>
          <a:prstGeom prst="rect">
            <a:avLst/>
          </a:prstGeom>
          <a:noFill/>
          <a:ln>
            <a:noFill/>
          </a:ln>
        </p:spPr>
      </p:pic>
      <p:cxnSp>
        <p:nvCxnSpPr>
          <p:cNvPr id="294" name="Google Shape;294;p30"/>
          <p:cNvCxnSpPr>
            <a:stCxn id="293" idx="3"/>
            <a:endCxn id="273" idx="3"/>
          </p:cNvCxnSpPr>
          <p:nvPr/>
        </p:nvCxnSpPr>
        <p:spPr>
          <a:xfrm rot="10800000">
            <a:off x="2727719" y="2687500"/>
            <a:ext cx="521400" cy="1200"/>
          </a:xfrm>
          <a:prstGeom prst="curvedConnector3">
            <a:avLst>
              <a:gd fmla="val 49989" name="adj1"/>
            </a:avLst>
          </a:prstGeom>
          <a:noFill/>
          <a:ln cap="flat" cmpd="sng" w="9525">
            <a:solidFill>
              <a:schemeClr val="dk2"/>
            </a:solidFill>
            <a:prstDash val="solid"/>
            <a:round/>
            <a:headEnd len="med" w="med" type="none"/>
            <a:tailEnd len="med" w="med" type="none"/>
          </a:ln>
        </p:spPr>
      </p:cxnSp>
      <p:sp>
        <p:nvSpPr>
          <p:cNvPr id="295" name="Google Shape;295;p30"/>
          <p:cNvSpPr/>
          <p:nvPr/>
        </p:nvSpPr>
        <p:spPr>
          <a:xfrm>
            <a:off x="324900" y="3568275"/>
            <a:ext cx="2024100" cy="802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Retrieval Augmented Generation (RAG)</a:t>
            </a:r>
            <a:endParaRPr b="1" sz="1200"/>
          </a:p>
          <a:p>
            <a:pPr indent="0" lvl="0" marL="0" rtl="0" algn="ctr">
              <a:spcBef>
                <a:spcPts val="0"/>
              </a:spcBef>
              <a:spcAft>
                <a:spcPts val="0"/>
              </a:spcAft>
              <a:buNone/>
            </a:pPr>
            <a:r>
              <a:rPr lang="en" sz="1200"/>
              <a:t>augmenting with embedded documents/media</a:t>
            </a:r>
            <a:endParaRPr sz="1200"/>
          </a:p>
        </p:txBody>
      </p:sp>
      <p:pic>
        <p:nvPicPr>
          <p:cNvPr id="296" name="Google Shape;296;p30"/>
          <p:cNvPicPr preferRelativeResize="0"/>
          <p:nvPr/>
        </p:nvPicPr>
        <p:blipFill>
          <a:blip r:embed="rId4">
            <a:alphaModFix/>
          </a:blip>
          <a:stretch>
            <a:fillRect/>
          </a:stretch>
        </p:blipFill>
        <p:spPr>
          <a:xfrm>
            <a:off x="3783520" y="3640405"/>
            <a:ext cx="338901" cy="349848"/>
          </a:xfrm>
          <a:prstGeom prst="rect">
            <a:avLst/>
          </a:prstGeom>
          <a:noFill/>
          <a:ln>
            <a:noFill/>
          </a:ln>
        </p:spPr>
      </p:pic>
      <p:pic>
        <p:nvPicPr>
          <p:cNvPr id="290" name="Google Shape;290;p30"/>
          <p:cNvPicPr preferRelativeResize="0"/>
          <p:nvPr/>
        </p:nvPicPr>
        <p:blipFill>
          <a:blip r:embed="rId8">
            <a:alphaModFix/>
          </a:blip>
          <a:stretch>
            <a:fillRect/>
          </a:stretch>
        </p:blipFill>
        <p:spPr>
          <a:xfrm flipH="1">
            <a:off x="2830674" y="3645863"/>
            <a:ext cx="338901" cy="338901"/>
          </a:xfrm>
          <a:prstGeom prst="rect">
            <a:avLst/>
          </a:prstGeom>
          <a:noFill/>
          <a:ln>
            <a:noFill/>
          </a:ln>
        </p:spPr>
      </p:pic>
      <p:cxnSp>
        <p:nvCxnSpPr>
          <p:cNvPr id="297" name="Google Shape;297;p30"/>
          <p:cNvCxnSpPr>
            <a:stCxn id="296" idx="1"/>
            <a:endCxn id="290" idx="1"/>
          </p:cNvCxnSpPr>
          <p:nvPr/>
        </p:nvCxnSpPr>
        <p:spPr>
          <a:xfrm flipH="1">
            <a:off x="3169720" y="3815329"/>
            <a:ext cx="613800" cy="600"/>
          </a:xfrm>
          <a:prstGeom prst="curvedConnector3">
            <a:avLst>
              <a:gd fmla="val 50012" name="adj1"/>
            </a:avLst>
          </a:prstGeom>
          <a:noFill/>
          <a:ln cap="flat" cmpd="sng" w="9525">
            <a:solidFill>
              <a:schemeClr val="dk2"/>
            </a:solidFill>
            <a:prstDash val="solid"/>
            <a:round/>
            <a:headEnd len="med" w="med" type="none"/>
            <a:tailEnd len="med" w="med" type="none"/>
          </a:ln>
        </p:spPr>
      </p:cxnSp>
      <p:cxnSp>
        <p:nvCxnSpPr>
          <p:cNvPr id="298" name="Google Shape;298;p30"/>
          <p:cNvCxnSpPr>
            <a:stCxn id="276" idx="0"/>
            <a:endCxn id="290" idx="2"/>
          </p:cNvCxnSpPr>
          <p:nvPr/>
        </p:nvCxnSpPr>
        <p:spPr>
          <a:xfrm rot="-5400000">
            <a:off x="2850227" y="4132428"/>
            <a:ext cx="297600" cy="2400"/>
          </a:xfrm>
          <a:prstGeom prst="curvedConnector3">
            <a:avLst>
              <a:gd fmla="val 50011" name="adj1"/>
            </a:avLst>
          </a:prstGeom>
          <a:noFill/>
          <a:ln cap="flat" cmpd="sng" w="9525">
            <a:solidFill>
              <a:schemeClr val="dk2"/>
            </a:solidFill>
            <a:prstDash val="solid"/>
            <a:round/>
            <a:headEnd len="med" w="med" type="none"/>
            <a:tailEnd len="med" w="med" type="none"/>
          </a:ln>
        </p:spPr>
      </p:cxnSp>
      <p:sp>
        <p:nvSpPr>
          <p:cNvPr id="299" name="Google Shape;299;p30"/>
          <p:cNvSpPr txBox="1"/>
          <p:nvPr/>
        </p:nvSpPr>
        <p:spPr>
          <a:xfrm>
            <a:off x="2385775" y="4633550"/>
            <a:ext cx="7920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800">
                <a:latin typeface="Inter"/>
                <a:ea typeface="Inter"/>
                <a:cs typeface="Inter"/>
                <a:sym typeface="Inter"/>
              </a:rPr>
              <a:t>(</a:t>
            </a:r>
            <a:r>
              <a:rPr i="1" lang="en" sz="800">
                <a:latin typeface="Inter"/>
                <a:ea typeface="Inter"/>
                <a:cs typeface="Inter"/>
                <a:sym typeface="Inter"/>
              </a:rPr>
              <a:t>vector) DB</a:t>
            </a:r>
            <a:endParaRPr i="1" sz="800">
              <a:latin typeface="Inter"/>
              <a:ea typeface="Inter"/>
              <a:cs typeface="Inter"/>
              <a:sym typeface="Inter"/>
            </a:endParaRPr>
          </a:p>
        </p:txBody>
      </p:sp>
      <p:sp>
        <p:nvSpPr>
          <p:cNvPr id="300" name="Google Shape;300;p30"/>
          <p:cNvSpPr/>
          <p:nvPr/>
        </p:nvSpPr>
        <p:spPr>
          <a:xfrm>
            <a:off x="5771225" y="954427"/>
            <a:ext cx="1727400" cy="393600"/>
          </a:xfrm>
          <a:prstGeom prst="roundRect">
            <a:avLst>
              <a:gd fmla="val 16667" name="adj"/>
            </a:avLst>
          </a:prstGeom>
          <a:solidFill>
            <a:srgbClr val="CFE2F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Further m</a:t>
            </a:r>
            <a:r>
              <a:rPr b="1" lang="en" sz="1200"/>
              <a:t>odel finetuning</a:t>
            </a:r>
            <a:endParaRPr b="1" sz="1200"/>
          </a:p>
        </p:txBody>
      </p:sp>
      <p:sp>
        <p:nvSpPr>
          <p:cNvPr id="301" name="Google Shape;301;p30"/>
          <p:cNvSpPr txBox="1"/>
          <p:nvPr/>
        </p:nvSpPr>
        <p:spPr>
          <a:xfrm>
            <a:off x="5557050" y="1478185"/>
            <a:ext cx="2092500" cy="69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i="1" lang="en" sz="1000">
                <a:solidFill>
                  <a:schemeClr val="dk1"/>
                </a:solidFill>
                <a:latin typeface="Inter"/>
                <a:ea typeface="Inter"/>
                <a:cs typeface="Inter"/>
                <a:sym typeface="Inter"/>
              </a:rPr>
              <a:t>Model is unfrozen and updated with examples of desired behaviour</a:t>
            </a:r>
            <a:endParaRPr i="1" sz="1000">
              <a:solidFill>
                <a:schemeClr val="dk1"/>
              </a:solidFill>
              <a:latin typeface="Inter"/>
              <a:ea typeface="Inter"/>
              <a:cs typeface="Inter"/>
              <a:sym typeface="Inter"/>
            </a:endParaRPr>
          </a:p>
        </p:txBody>
      </p:sp>
      <p:pic>
        <p:nvPicPr>
          <p:cNvPr id="302" name="Google Shape;302;p30"/>
          <p:cNvPicPr preferRelativeResize="0"/>
          <p:nvPr/>
        </p:nvPicPr>
        <p:blipFill>
          <a:blip r:embed="rId7">
            <a:alphaModFix/>
          </a:blip>
          <a:stretch>
            <a:fillRect/>
          </a:stretch>
        </p:blipFill>
        <p:spPr>
          <a:xfrm>
            <a:off x="6837571" y="2348663"/>
            <a:ext cx="338892" cy="318525"/>
          </a:xfrm>
          <a:prstGeom prst="rect">
            <a:avLst/>
          </a:prstGeom>
          <a:noFill/>
          <a:ln>
            <a:noFill/>
          </a:ln>
        </p:spPr>
      </p:pic>
      <p:pic>
        <p:nvPicPr>
          <p:cNvPr id="303" name="Google Shape;303;p30"/>
          <p:cNvPicPr preferRelativeResize="0"/>
          <p:nvPr/>
        </p:nvPicPr>
        <p:blipFill>
          <a:blip r:embed="rId9">
            <a:alphaModFix/>
          </a:blip>
          <a:stretch>
            <a:fillRect/>
          </a:stretch>
        </p:blipFill>
        <p:spPr>
          <a:xfrm>
            <a:off x="6508717" y="2348363"/>
            <a:ext cx="338892" cy="318525"/>
          </a:xfrm>
          <a:prstGeom prst="rect">
            <a:avLst/>
          </a:prstGeom>
          <a:noFill/>
          <a:ln>
            <a:noFill/>
          </a:ln>
        </p:spPr>
      </p:pic>
      <p:pic>
        <p:nvPicPr>
          <p:cNvPr id="304" name="Google Shape;304;p30"/>
          <p:cNvPicPr preferRelativeResize="0"/>
          <p:nvPr/>
        </p:nvPicPr>
        <p:blipFill>
          <a:blip r:embed="rId3">
            <a:alphaModFix/>
          </a:blip>
          <a:stretch>
            <a:fillRect/>
          </a:stretch>
        </p:blipFill>
        <p:spPr>
          <a:xfrm>
            <a:off x="7524986" y="2233275"/>
            <a:ext cx="548700" cy="548700"/>
          </a:xfrm>
          <a:prstGeom prst="rect">
            <a:avLst/>
          </a:prstGeom>
          <a:noFill/>
          <a:ln>
            <a:noFill/>
          </a:ln>
        </p:spPr>
      </p:pic>
      <p:cxnSp>
        <p:nvCxnSpPr>
          <p:cNvPr id="305" name="Google Shape;305;p30"/>
          <p:cNvCxnSpPr>
            <a:stCxn id="303" idx="3"/>
          </p:cNvCxnSpPr>
          <p:nvPr/>
        </p:nvCxnSpPr>
        <p:spPr>
          <a:xfrm>
            <a:off x="6847609" y="2507625"/>
            <a:ext cx="600" cy="600"/>
          </a:xfrm>
          <a:prstGeom prst="curvedConnector2">
            <a:avLst/>
          </a:prstGeom>
          <a:noFill/>
          <a:ln cap="flat" cmpd="sng" w="9525">
            <a:solidFill>
              <a:schemeClr val="dk2"/>
            </a:solidFill>
            <a:prstDash val="solid"/>
            <a:round/>
            <a:headEnd len="med" w="med" type="none"/>
            <a:tailEnd len="med" w="med" type="none"/>
          </a:ln>
        </p:spPr>
      </p:cxnSp>
      <p:cxnSp>
        <p:nvCxnSpPr>
          <p:cNvPr id="306" name="Google Shape;306;p30"/>
          <p:cNvCxnSpPr>
            <a:stCxn id="302" idx="3"/>
            <a:endCxn id="304" idx="1"/>
          </p:cNvCxnSpPr>
          <p:nvPr/>
        </p:nvCxnSpPr>
        <p:spPr>
          <a:xfrm>
            <a:off x="7176463" y="2507926"/>
            <a:ext cx="348600" cy="600"/>
          </a:xfrm>
          <a:prstGeom prst="curvedConnector3">
            <a:avLst>
              <a:gd fmla="val 49989" name="adj1"/>
            </a:avLst>
          </a:prstGeom>
          <a:noFill/>
          <a:ln cap="flat" cmpd="sng" w="9525">
            <a:solidFill>
              <a:schemeClr val="dk2"/>
            </a:solidFill>
            <a:prstDash val="solid"/>
            <a:round/>
            <a:headEnd len="med" w="med" type="none"/>
            <a:tailEnd len="med" w="med" type="none"/>
          </a:ln>
        </p:spPr>
      </p:cxnSp>
      <p:sp>
        <p:nvSpPr>
          <p:cNvPr id="307" name="Google Shape;307;p30"/>
          <p:cNvSpPr/>
          <p:nvPr/>
        </p:nvSpPr>
        <p:spPr>
          <a:xfrm>
            <a:off x="5378025" y="2310825"/>
            <a:ext cx="1141200" cy="393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Supervised </a:t>
            </a:r>
            <a:br>
              <a:rPr b="1" lang="en" sz="1200"/>
            </a:br>
            <a:r>
              <a:rPr b="1" lang="en" sz="1200"/>
              <a:t>learning</a:t>
            </a:r>
            <a:endParaRPr b="1" sz="1200"/>
          </a:p>
        </p:txBody>
      </p:sp>
      <p:sp>
        <p:nvSpPr>
          <p:cNvPr id="308" name="Google Shape;308;p30"/>
          <p:cNvSpPr/>
          <p:nvPr/>
        </p:nvSpPr>
        <p:spPr>
          <a:xfrm>
            <a:off x="5558679" y="3628025"/>
            <a:ext cx="763200" cy="3936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RLHF</a:t>
            </a:r>
            <a:endParaRPr b="1" sz="1200"/>
          </a:p>
        </p:txBody>
      </p:sp>
      <p:pic>
        <p:nvPicPr>
          <p:cNvPr id="309" name="Google Shape;309;p30"/>
          <p:cNvPicPr preferRelativeResize="0"/>
          <p:nvPr/>
        </p:nvPicPr>
        <p:blipFill>
          <a:blip r:embed="rId7">
            <a:alphaModFix/>
          </a:blip>
          <a:stretch>
            <a:fillRect/>
          </a:stretch>
        </p:blipFill>
        <p:spPr>
          <a:xfrm>
            <a:off x="6737995" y="4039838"/>
            <a:ext cx="338892" cy="318525"/>
          </a:xfrm>
          <a:prstGeom prst="rect">
            <a:avLst/>
          </a:prstGeom>
          <a:noFill/>
          <a:ln>
            <a:noFill/>
          </a:ln>
        </p:spPr>
      </p:pic>
      <p:pic>
        <p:nvPicPr>
          <p:cNvPr id="310" name="Google Shape;310;p30"/>
          <p:cNvPicPr preferRelativeResize="0"/>
          <p:nvPr/>
        </p:nvPicPr>
        <p:blipFill>
          <a:blip r:embed="rId9">
            <a:alphaModFix/>
          </a:blip>
          <a:stretch>
            <a:fillRect/>
          </a:stretch>
        </p:blipFill>
        <p:spPr>
          <a:xfrm>
            <a:off x="6360854" y="4039838"/>
            <a:ext cx="338892" cy="318525"/>
          </a:xfrm>
          <a:prstGeom prst="rect">
            <a:avLst/>
          </a:prstGeom>
          <a:noFill/>
          <a:ln>
            <a:noFill/>
          </a:ln>
        </p:spPr>
      </p:pic>
      <p:pic>
        <p:nvPicPr>
          <p:cNvPr id="311" name="Google Shape;311;p30"/>
          <p:cNvPicPr preferRelativeResize="0"/>
          <p:nvPr/>
        </p:nvPicPr>
        <p:blipFill>
          <a:blip r:embed="rId3">
            <a:alphaModFix/>
          </a:blip>
          <a:stretch>
            <a:fillRect/>
          </a:stretch>
        </p:blipFill>
        <p:spPr>
          <a:xfrm>
            <a:off x="7524948" y="3615075"/>
            <a:ext cx="548700" cy="548700"/>
          </a:xfrm>
          <a:prstGeom prst="rect">
            <a:avLst/>
          </a:prstGeom>
          <a:noFill/>
          <a:ln>
            <a:noFill/>
          </a:ln>
        </p:spPr>
      </p:pic>
      <p:cxnSp>
        <p:nvCxnSpPr>
          <p:cNvPr id="312" name="Google Shape;312;p30"/>
          <p:cNvCxnSpPr>
            <a:stCxn id="309" idx="3"/>
            <a:endCxn id="311" idx="1"/>
          </p:cNvCxnSpPr>
          <p:nvPr/>
        </p:nvCxnSpPr>
        <p:spPr>
          <a:xfrm flipH="1" rot="10800000">
            <a:off x="7076887" y="3889501"/>
            <a:ext cx="448200" cy="309600"/>
          </a:xfrm>
          <a:prstGeom prst="curvedConnector3">
            <a:avLst>
              <a:gd fmla="val 49984" name="adj1"/>
            </a:avLst>
          </a:prstGeom>
          <a:noFill/>
          <a:ln cap="flat" cmpd="sng" w="9525">
            <a:solidFill>
              <a:schemeClr val="dk2"/>
            </a:solidFill>
            <a:prstDash val="solid"/>
            <a:round/>
            <a:headEnd len="med" w="med" type="none"/>
            <a:tailEnd len="med" w="med" type="none"/>
          </a:ln>
        </p:spPr>
      </p:cxnSp>
      <p:pic>
        <p:nvPicPr>
          <p:cNvPr id="313" name="Google Shape;313;p30"/>
          <p:cNvPicPr preferRelativeResize="0"/>
          <p:nvPr/>
        </p:nvPicPr>
        <p:blipFill>
          <a:blip r:embed="rId4">
            <a:alphaModFix/>
          </a:blip>
          <a:stretch>
            <a:fillRect/>
          </a:stretch>
        </p:blipFill>
        <p:spPr>
          <a:xfrm>
            <a:off x="6738577" y="3337407"/>
            <a:ext cx="337734" cy="349842"/>
          </a:xfrm>
          <a:prstGeom prst="rect">
            <a:avLst/>
          </a:prstGeom>
          <a:noFill/>
          <a:ln>
            <a:noFill/>
          </a:ln>
        </p:spPr>
      </p:pic>
      <p:pic>
        <p:nvPicPr>
          <p:cNvPr id="314" name="Google Shape;314;p30"/>
          <p:cNvPicPr preferRelativeResize="0"/>
          <p:nvPr/>
        </p:nvPicPr>
        <p:blipFill>
          <a:blip r:embed="rId9">
            <a:alphaModFix/>
          </a:blip>
          <a:stretch>
            <a:fillRect/>
          </a:stretch>
        </p:blipFill>
        <p:spPr>
          <a:xfrm>
            <a:off x="6361437" y="3348875"/>
            <a:ext cx="337734" cy="349842"/>
          </a:xfrm>
          <a:prstGeom prst="rect">
            <a:avLst/>
          </a:prstGeom>
          <a:noFill/>
          <a:ln>
            <a:noFill/>
          </a:ln>
        </p:spPr>
      </p:pic>
      <p:cxnSp>
        <p:nvCxnSpPr>
          <p:cNvPr id="315" name="Google Shape;315;p30"/>
          <p:cNvCxnSpPr>
            <a:stCxn id="313" idx="3"/>
            <a:endCxn id="311" idx="1"/>
          </p:cNvCxnSpPr>
          <p:nvPr/>
        </p:nvCxnSpPr>
        <p:spPr>
          <a:xfrm>
            <a:off x="7076311" y="3512328"/>
            <a:ext cx="448500" cy="377100"/>
          </a:xfrm>
          <a:prstGeom prst="curvedConnector3">
            <a:avLst>
              <a:gd fmla="val 50015" name="adj1"/>
            </a:avLst>
          </a:prstGeom>
          <a:noFill/>
          <a:ln cap="flat" cmpd="sng" w="9525">
            <a:solidFill>
              <a:schemeClr val="dk2"/>
            </a:solidFill>
            <a:prstDash val="solid"/>
            <a:round/>
            <a:headEnd len="med" w="med" type="none"/>
            <a:tailEnd len="med" w="med" type="none"/>
          </a:ln>
        </p:spPr>
      </p:cxnSp>
      <p:sp>
        <p:nvSpPr>
          <p:cNvPr id="316" name="Google Shape;316;p30"/>
          <p:cNvSpPr txBox="1"/>
          <p:nvPr/>
        </p:nvSpPr>
        <p:spPr>
          <a:xfrm rot="-2088128">
            <a:off x="230568" y="972394"/>
            <a:ext cx="1097515" cy="50931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A64D79"/>
                </a:solidFill>
                <a:latin typeface="Oswald"/>
                <a:ea typeface="Oswald"/>
                <a:cs typeface="Oswald"/>
                <a:sym typeface="Oswald"/>
              </a:rPr>
              <a:t>Start here!</a:t>
            </a:r>
            <a:endParaRPr b="1" sz="1500">
              <a:solidFill>
                <a:srgbClr val="A64D79"/>
              </a:solidFill>
              <a:latin typeface="Oswald"/>
              <a:ea typeface="Oswald"/>
              <a:cs typeface="Oswald"/>
              <a:sym typeface="Oswald"/>
            </a:endParaRPr>
          </a:p>
        </p:txBody>
      </p:sp>
      <p:sp>
        <p:nvSpPr>
          <p:cNvPr id="317" name="Google Shape;317;p30"/>
          <p:cNvSpPr/>
          <p:nvPr/>
        </p:nvSpPr>
        <p:spPr>
          <a:xfrm>
            <a:off x="5390775" y="4464525"/>
            <a:ext cx="2682900" cy="5727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Inter"/>
                <a:ea typeface="Inter"/>
                <a:cs typeface="Inter"/>
                <a:sym typeface="Inter"/>
              </a:rPr>
              <a:t>For more details, check out: </a:t>
            </a:r>
            <a:r>
              <a:rPr lang="en" sz="1200" u="sng">
                <a:solidFill>
                  <a:schemeClr val="hlink"/>
                </a:solidFill>
                <a:latin typeface="Inter"/>
                <a:ea typeface="Inter"/>
                <a:cs typeface="Inter"/>
                <a:sym typeface="Inter"/>
                <a:hlinkClick r:id="rId10"/>
              </a:rPr>
              <a:t>https://www.promptingguide.ai/</a:t>
            </a:r>
            <a:r>
              <a:rPr lang="en" sz="1200">
                <a:latin typeface="Inter"/>
                <a:ea typeface="Inter"/>
                <a:cs typeface="Inter"/>
                <a:sym typeface="Inter"/>
              </a:rPr>
              <a:t> </a:t>
            </a:r>
            <a:endParaRPr sz="1200">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Prompting: zero &amp; few shot learning</a:t>
            </a:r>
            <a:endParaRPr/>
          </a:p>
        </p:txBody>
      </p:sp>
      <p:sp>
        <p:nvSpPr>
          <p:cNvPr id="323" name="Google Shape;323;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31"/>
          <p:cNvPicPr preferRelativeResize="0"/>
          <p:nvPr/>
        </p:nvPicPr>
        <p:blipFill>
          <a:blip r:embed="rId3">
            <a:alphaModFix/>
          </a:blip>
          <a:stretch>
            <a:fillRect/>
          </a:stretch>
        </p:blipFill>
        <p:spPr>
          <a:xfrm>
            <a:off x="834445" y="2077474"/>
            <a:ext cx="338901" cy="349848"/>
          </a:xfrm>
          <a:prstGeom prst="rect">
            <a:avLst/>
          </a:prstGeom>
          <a:noFill/>
          <a:ln>
            <a:noFill/>
          </a:ln>
        </p:spPr>
      </p:pic>
      <p:sp>
        <p:nvSpPr>
          <p:cNvPr id="325" name="Google Shape;325;p31"/>
          <p:cNvSpPr/>
          <p:nvPr/>
        </p:nvSpPr>
        <p:spPr>
          <a:xfrm>
            <a:off x="4817394" y="1648788"/>
            <a:ext cx="955800" cy="849300"/>
          </a:xfrm>
          <a:prstGeom prst="cube">
            <a:avLst>
              <a:gd fmla="val 15840" name="adj"/>
            </a:avLst>
          </a:prstGeom>
          <a:solidFill>
            <a:srgbClr val="CFE2F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LLM</a:t>
            </a:r>
            <a:endParaRPr sz="1000"/>
          </a:p>
        </p:txBody>
      </p:sp>
      <p:sp>
        <p:nvSpPr>
          <p:cNvPr id="326" name="Google Shape;326;p31"/>
          <p:cNvSpPr/>
          <p:nvPr/>
        </p:nvSpPr>
        <p:spPr>
          <a:xfrm>
            <a:off x="1483800" y="1648800"/>
            <a:ext cx="2531700" cy="8493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Can you please extract the contact details from this text into a JSON format?</a:t>
            </a:r>
            <a:r>
              <a:rPr lang="en" sz="1200"/>
              <a:t> </a:t>
            </a:r>
            <a:endParaRPr sz="1200"/>
          </a:p>
        </p:txBody>
      </p:sp>
      <p:sp>
        <p:nvSpPr>
          <p:cNvPr id="327" name="Google Shape;327;p31"/>
          <p:cNvSpPr txBox="1"/>
          <p:nvPr/>
        </p:nvSpPr>
        <p:spPr>
          <a:xfrm>
            <a:off x="6546812" y="1900414"/>
            <a:ext cx="18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Inter"/>
                <a:ea typeface="Inter"/>
                <a:cs typeface="Inter"/>
                <a:sym typeface="Inter"/>
              </a:rPr>
              <a:t>Zero-shot learning</a:t>
            </a:r>
            <a:endParaRPr b="1">
              <a:latin typeface="Inter"/>
              <a:ea typeface="Inter"/>
              <a:cs typeface="Inter"/>
              <a:sym typeface="Inter"/>
            </a:endParaRPr>
          </a:p>
        </p:txBody>
      </p:sp>
      <p:pic>
        <p:nvPicPr>
          <p:cNvPr id="328" name="Google Shape;328;p31"/>
          <p:cNvPicPr preferRelativeResize="0"/>
          <p:nvPr/>
        </p:nvPicPr>
        <p:blipFill>
          <a:blip r:embed="rId3">
            <a:alphaModFix/>
          </a:blip>
          <a:stretch>
            <a:fillRect/>
          </a:stretch>
        </p:blipFill>
        <p:spPr>
          <a:xfrm>
            <a:off x="834445" y="3858499"/>
            <a:ext cx="338901" cy="349848"/>
          </a:xfrm>
          <a:prstGeom prst="rect">
            <a:avLst/>
          </a:prstGeom>
          <a:noFill/>
          <a:ln>
            <a:noFill/>
          </a:ln>
        </p:spPr>
      </p:pic>
      <p:sp>
        <p:nvSpPr>
          <p:cNvPr id="329" name="Google Shape;329;p31"/>
          <p:cNvSpPr/>
          <p:nvPr/>
        </p:nvSpPr>
        <p:spPr>
          <a:xfrm>
            <a:off x="4817394" y="3353613"/>
            <a:ext cx="955800" cy="849300"/>
          </a:xfrm>
          <a:prstGeom prst="cube">
            <a:avLst>
              <a:gd fmla="val 15840" name="adj"/>
            </a:avLst>
          </a:prstGeom>
          <a:solidFill>
            <a:srgbClr val="CFE2F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LLM</a:t>
            </a:r>
            <a:endParaRPr sz="1000"/>
          </a:p>
        </p:txBody>
      </p:sp>
      <p:sp>
        <p:nvSpPr>
          <p:cNvPr id="330" name="Google Shape;330;p31"/>
          <p:cNvSpPr/>
          <p:nvPr/>
        </p:nvSpPr>
        <p:spPr>
          <a:xfrm>
            <a:off x="1483800" y="2911975"/>
            <a:ext cx="2531700" cy="1585800"/>
          </a:xfrm>
          <a:prstGeom prst="wedgeRect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t>Can you please extract the contact details from this text into a JSON format? First I’ll give you some examples:</a:t>
            </a:r>
            <a:br>
              <a:rPr i="1" lang="en" sz="1200"/>
            </a:br>
            <a:br>
              <a:rPr i="1" lang="en" sz="1200"/>
            </a:br>
            <a:r>
              <a:rPr i="1" lang="en" sz="1200"/>
              <a:t>&lt;Input 1&gt;: &lt;output 1&gt;</a:t>
            </a:r>
            <a:endParaRPr i="1" sz="1200"/>
          </a:p>
          <a:p>
            <a:pPr indent="0" lvl="0" marL="0" rtl="0" algn="l">
              <a:spcBef>
                <a:spcPts val="0"/>
              </a:spcBef>
              <a:spcAft>
                <a:spcPts val="0"/>
              </a:spcAft>
              <a:buNone/>
            </a:pPr>
            <a:r>
              <a:rPr i="1" lang="en" sz="1200"/>
              <a:t>&lt;Input 2&gt;: &lt;output 2&gt;</a:t>
            </a:r>
            <a:endParaRPr i="1" sz="1200"/>
          </a:p>
          <a:p>
            <a:pPr indent="0" lvl="0" marL="0" rtl="0" algn="l">
              <a:spcBef>
                <a:spcPts val="0"/>
              </a:spcBef>
              <a:spcAft>
                <a:spcPts val="0"/>
              </a:spcAft>
              <a:buNone/>
            </a:pPr>
            <a:r>
              <a:rPr i="1" lang="en" sz="1200"/>
              <a:t>&lt;Input 3&gt;: &lt;output 3&gt;</a:t>
            </a:r>
            <a:endParaRPr i="1" sz="1200"/>
          </a:p>
        </p:txBody>
      </p:sp>
      <p:sp>
        <p:nvSpPr>
          <p:cNvPr id="331" name="Google Shape;331;p31"/>
          <p:cNvSpPr txBox="1"/>
          <p:nvPr/>
        </p:nvSpPr>
        <p:spPr>
          <a:xfrm>
            <a:off x="6623516" y="3571864"/>
            <a:ext cx="18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Inter"/>
                <a:ea typeface="Inter"/>
                <a:cs typeface="Inter"/>
                <a:sym typeface="Inter"/>
              </a:rPr>
              <a:t>Few-shot learning</a:t>
            </a:r>
            <a:endParaRPr b="1">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accent2"/>
                </a:solidFill>
              </a:rPr>
              <a:t>Not today:</a:t>
            </a:r>
            <a:r>
              <a:rPr lang="en"/>
              <a:t> </a:t>
            </a:r>
            <a:r>
              <a:rPr lang="en"/>
              <a:t>Retrieval Augmented Generation (RAG)</a:t>
            </a:r>
            <a:endParaRPr/>
          </a:p>
        </p:txBody>
      </p:sp>
      <p:sp>
        <p:nvSpPr>
          <p:cNvPr id="337" name="Google Shape;33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32"/>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A pattern for combining Information Retrieval (IR) with LLMs </a:t>
            </a:r>
            <a:endParaRPr/>
          </a:p>
        </p:txBody>
      </p:sp>
      <p:pic>
        <p:nvPicPr>
          <p:cNvPr id="339" name="Google Shape;339;p32"/>
          <p:cNvPicPr preferRelativeResize="0"/>
          <p:nvPr/>
        </p:nvPicPr>
        <p:blipFill>
          <a:blip r:embed="rId3">
            <a:alphaModFix/>
          </a:blip>
          <a:stretch>
            <a:fillRect/>
          </a:stretch>
        </p:blipFill>
        <p:spPr>
          <a:xfrm>
            <a:off x="4466875" y="3423534"/>
            <a:ext cx="546438" cy="546441"/>
          </a:xfrm>
          <a:prstGeom prst="rect">
            <a:avLst/>
          </a:prstGeom>
          <a:noFill/>
          <a:ln>
            <a:noFill/>
          </a:ln>
        </p:spPr>
      </p:pic>
      <p:pic>
        <p:nvPicPr>
          <p:cNvPr id="340" name="Google Shape;340;p32"/>
          <p:cNvPicPr preferRelativeResize="0"/>
          <p:nvPr/>
        </p:nvPicPr>
        <p:blipFill>
          <a:blip r:embed="rId4">
            <a:alphaModFix/>
          </a:blip>
          <a:stretch>
            <a:fillRect/>
          </a:stretch>
        </p:blipFill>
        <p:spPr>
          <a:xfrm flipH="1">
            <a:off x="3064023" y="3089330"/>
            <a:ext cx="546438" cy="546441"/>
          </a:xfrm>
          <a:prstGeom prst="rect">
            <a:avLst/>
          </a:prstGeom>
          <a:noFill/>
          <a:ln>
            <a:noFill/>
          </a:ln>
        </p:spPr>
      </p:pic>
      <p:pic>
        <p:nvPicPr>
          <p:cNvPr id="341" name="Google Shape;341;p32"/>
          <p:cNvPicPr preferRelativeResize="0"/>
          <p:nvPr/>
        </p:nvPicPr>
        <p:blipFill>
          <a:blip r:embed="rId4">
            <a:alphaModFix/>
          </a:blip>
          <a:stretch>
            <a:fillRect/>
          </a:stretch>
        </p:blipFill>
        <p:spPr>
          <a:xfrm flipH="1">
            <a:off x="3064023" y="3426379"/>
            <a:ext cx="546438" cy="546441"/>
          </a:xfrm>
          <a:prstGeom prst="rect">
            <a:avLst/>
          </a:prstGeom>
          <a:noFill/>
          <a:ln>
            <a:noFill/>
          </a:ln>
        </p:spPr>
      </p:pic>
      <p:pic>
        <p:nvPicPr>
          <p:cNvPr id="342" name="Google Shape;342;p32"/>
          <p:cNvPicPr preferRelativeResize="0"/>
          <p:nvPr/>
        </p:nvPicPr>
        <p:blipFill>
          <a:blip r:embed="rId4">
            <a:alphaModFix/>
          </a:blip>
          <a:stretch>
            <a:fillRect/>
          </a:stretch>
        </p:blipFill>
        <p:spPr>
          <a:xfrm flipH="1">
            <a:off x="3064023" y="3800670"/>
            <a:ext cx="546438" cy="546441"/>
          </a:xfrm>
          <a:prstGeom prst="rect">
            <a:avLst/>
          </a:prstGeom>
          <a:noFill/>
          <a:ln>
            <a:noFill/>
          </a:ln>
        </p:spPr>
      </p:pic>
      <p:cxnSp>
        <p:nvCxnSpPr>
          <p:cNvPr id="343" name="Google Shape;343;p32"/>
          <p:cNvCxnSpPr>
            <a:stCxn id="340" idx="1"/>
            <a:endCxn id="339" idx="1"/>
          </p:cNvCxnSpPr>
          <p:nvPr/>
        </p:nvCxnSpPr>
        <p:spPr>
          <a:xfrm>
            <a:off x="3610461" y="3362550"/>
            <a:ext cx="856500" cy="3342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344" name="Google Shape;344;p32"/>
          <p:cNvCxnSpPr>
            <a:stCxn id="342" idx="1"/>
            <a:endCxn id="339" idx="1"/>
          </p:cNvCxnSpPr>
          <p:nvPr/>
        </p:nvCxnSpPr>
        <p:spPr>
          <a:xfrm flipH="1" rot="10800000">
            <a:off x="3610461" y="3696790"/>
            <a:ext cx="856500" cy="377100"/>
          </a:xfrm>
          <a:prstGeom prst="curvedConnector3">
            <a:avLst>
              <a:gd fmla="val 49997" name="adj1"/>
            </a:avLst>
          </a:prstGeom>
          <a:noFill/>
          <a:ln cap="flat" cmpd="sng" w="9525">
            <a:solidFill>
              <a:schemeClr val="dk2"/>
            </a:solidFill>
            <a:prstDash val="solid"/>
            <a:round/>
            <a:headEnd len="med" w="med" type="none"/>
            <a:tailEnd len="med" w="med" type="none"/>
          </a:ln>
        </p:spPr>
      </p:cxnSp>
      <p:cxnSp>
        <p:nvCxnSpPr>
          <p:cNvPr id="345" name="Google Shape;345;p32"/>
          <p:cNvCxnSpPr>
            <a:stCxn id="341" idx="1"/>
            <a:endCxn id="339" idx="1"/>
          </p:cNvCxnSpPr>
          <p:nvPr/>
        </p:nvCxnSpPr>
        <p:spPr>
          <a:xfrm flipH="1" rot="10800000">
            <a:off x="3610461" y="3696899"/>
            <a:ext cx="856500" cy="2700"/>
          </a:xfrm>
          <a:prstGeom prst="curvedConnector3">
            <a:avLst>
              <a:gd fmla="val 49997" name="adj1"/>
            </a:avLst>
          </a:prstGeom>
          <a:noFill/>
          <a:ln cap="flat" cmpd="sng" w="9525">
            <a:solidFill>
              <a:schemeClr val="dk2"/>
            </a:solidFill>
            <a:prstDash val="solid"/>
            <a:round/>
            <a:headEnd len="med" w="med" type="none"/>
            <a:tailEnd len="med" w="med" type="none"/>
          </a:ln>
        </p:spPr>
      </p:cxnSp>
      <p:pic>
        <p:nvPicPr>
          <p:cNvPr id="346" name="Google Shape;346;p32"/>
          <p:cNvPicPr preferRelativeResize="0"/>
          <p:nvPr/>
        </p:nvPicPr>
        <p:blipFill>
          <a:blip r:embed="rId5">
            <a:alphaModFix/>
          </a:blip>
          <a:stretch>
            <a:fillRect/>
          </a:stretch>
        </p:blipFill>
        <p:spPr>
          <a:xfrm flipH="1">
            <a:off x="2319849" y="3191911"/>
            <a:ext cx="334026" cy="334029"/>
          </a:xfrm>
          <a:prstGeom prst="rect">
            <a:avLst/>
          </a:prstGeom>
          <a:noFill/>
          <a:ln>
            <a:noFill/>
          </a:ln>
        </p:spPr>
      </p:pic>
      <p:pic>
        <p:nvPicPr>
          <p:cNvPr id="347" name="Google Shape;347;p32"/>
          <p:cNvPicPr preferRelativeResize="0"/>
          <p:nvPr/>
        </p:nvPicPr>
        <p:blipFill>
          <a:blip r:embed="rId5">
            <a:alphaModFix/>
          </a:blip>
          <a:stretch>
            <a:fillRect/>
          </a:stretch>
        </p:blipFill>
        <p:spPr>
          <a:xfrm flipH="1">
            <a:off x="2319849" y="3529741"/>
            <a:ext cx="334026" cy="334029"/>
          </a:xfrm>
          <a:prstGeom prst="rect">
            <a:avLst/>
          </a:prstGeom>
          <a:noFill/>
          <a:ln>
            <a:noFill/>
          </a:ln>
        </p:spPr>
      </p:pic>
      <p:pic>
        <p:nvPicPr>
          <p:cNvPr id="348" name="Google Shape;348;p32"/>
          <p:cNvPicPr preferRelativeResize="0"/>
          <p:nvPr/>
        </p:nvPicPr>
        <p:blipFill>
          <a:blip r:embed="rId5">
            <a:alphaModFix/>
          </a:blip>
          <a:stretch>
            <a:fillRect/>
          </a:stretch>
        </p:blipFill>
        <p:spPr>
          <a:xfrm flipH="1">
            <a:off x="2319849" y="3906878"/>
            <a:ext cx="334026" cy="334029"/>
          </a:xfrm>
          <a:prstGeom prst="rect">
            <a:avLst/>
          </a:prstGeom>
          <a:noFill/>
          <a:ln>
            <a:noFill/>
          </a:ln>
        </p:spPr>
      </p:pic>
      <p:cxnSp>
        <p:nvCxnSpPr>
          <p:cNvPr id="349" name="Google Shape;349;p32"/>
          <p:cNvCxnSpPr>
            <a:stCxn id="346" idx="1"/>
            <a:endCxn id="340" idx="3"/>
          </p:cNvCxnSpPr>
          <p:nvPr/>
        </p:nvCxnSpPr>
        <p:spPr>
          <a:xfrm>
            <a:off x="2653875" y="3358926"/>
            <a:ext cx="410100" cy="3600"/>
          </a:xfrm>
          <a:prstGeom prst="curvedConnector3">
            <a:avLst>
              <a:gd fmla="val 50006" name="adj1"/>
            </a:avLst>
          </a:prstGeom>
          <a:noFill/>
          <a:ln cap="flat" cmpd="sng" w="9525">
            <a:solidFill>
              <a:schemeClr val="dk2"/>
            </a:solidFill>
            <a:prstDash val="solid"/>
            <a:round/>
            <a:headEnd len="med" w="med" type="none"/>
            <a:tailEnd len="med" w="med" type="none"/>
          </a:ln>
        </p:spPr>
      </p:cxnSp>
      <p:cxnSp>
        <p:nvCxnSpPr>
          <p:cNvPr id="350" name="Google Shape;350;p32"/>
          <p:cNvCxnSpPr>
            <a:stCxn id="347" idx="1"/>
            <a:endCxn id="341" idx="3"/>
          </p:cNvCxnSpPr>
          <p:nvPr/>
        </p:nvCxnSpPr>
        <p:spPr>
          <a:xfrm>
            <a:off x="2653875" y="3696755"/>
            <a:ext cx="410100" cy="2700"/>
          </a:xfrm>
          <a:prstGeom prst="curvedConnector3">
            <a:avLst>
              <a:gd fmla="val 50006" name="adj1"/>
            </a:avLst>
          </a:prstGeom>
          <a:noFill/>
          <a:ln cap="flat" cmpd="sng" w="9525">
            <a:solidFill>
              <a:schemeClr val="dk2"/>
            </a:solidFill>
            <a:prstDash val="solid"/>
            <a:round/>
            <a:headEnd len="med" w="med" type="none"/>
            <a:tailEnd len="med" w="med" type="none"/>
          </a:ln>
        </p:spPr>
      </p:cxnSp>
      <p:cxnSp>
        <p:nvCxnSpPr>
          <p:cNvPr id="351" name="Google Shape;351;p32"/>
          <p:cNvCxnSpPr>
            <a:stCxn id="348" idx="1"/>
            <a:endCxn id="342" idx="3"/>
          </p:cNvCxnSpPr>
          <p:nvPr/>
        </p:nvCxnSpPr>
        <p:spPr>
          <a:xfrm>
            <a:off x="2653875" y="4073893"/>
            <a:ext cx="410100" cy="600"/>
          </a:xfrm>
          <a:prstGeom prst="curvedConnector3">
            <a:avLst>
              <a:gd fmla="val 50006" name="adj1"/>
            </a:avLst>
          </a:prstGeom>
          <a:noFill/>
          <a:ln cap="flat" cmpd="sng" w="9525">
            <a:solidFill>
              <a:schemeClr val="dk2"/>
            </a:solidFill>
            <a:prstDash val="solid"/>
            <a:round/>
            <a:headEnd len="med" w="med" type="none"/>
            <a:tailEnd len="med" w="med" type="none"/>
          </a:ln>
        </p:spPr>
      </p:cxnSp>
      <p:pic>
        <p:nvPicPr>
          <p:cNvPr id="352" name="Google Shape;352;p32"/>
          <p:cNvPicPr preferRelativeResize="0"/>
          <p:nvPr/>
        </p:nvPicPr>
        <p:blipFill>
          <a:blip r:embed="rId6">
            <a:alphaModFix/>
          </a:blip>
          <a:stretch>
            <a:fillRect/>
          </a:stretch>
        </p:blipFill>
        <p:spPr>
          <a:xfrm>
            <a:off x="2720599" y="1791034"/>
            <a:ext cx="470496" cy="485700"/>
          </a:xfrm>
          <a:prstGeom prst="rect">
            <a:avLst/>
          </a:prstGeom>
          <a:noFill/>
          <a:ln>
            <a:noFill/>
          </a:ln>
        </p:spPr>
      </p:pic>
      <p:pic>
        <p:nvPicPr>
          <p:cNvPr id="353" name="Google Shape;353;p32"/>
          <p:cNvPicPr preferRelativeResize="0"/>
          <p:nvPr/>
        </p:nvPicPr>
        <p:blipFill>
          <a:blip r:embed="rId7">
            <a:alphaModFix/>
          </a:blip>
          <a:stretch>
            <a:fillRect/>
          </a:stretch>
        </p:blipFill>
        <p:spPr>
          <a:xfrm>
            <a:off x="2997584" y="1457002"/>
            <a:ext cx="334026" cy="334044"/>
          </a:xfrm>
          <a:prstGeom prst="rect">
            <a:avLst/>
          </a:prstGeom>
          <a:noFill/>
          <a:ln>
            <a:noFill/>
          </a:ln>
        </p:spPr>
      </p:pic>
      <p:cxnSp>
        <p:nvCxnSpPr>
          <p:cNvPr id="354" name="Google Shape;354;p32"/>
          <p:cNvCxnSpPr>
            <a:stCxn id="339" idx="0"/>
            <a:endCxn id="355" idx="2"/>
          </p:cNvCxnSpPr>
          <p:nvPr/>
        </p:nvCxnSpPr>
        <p:spPr>
          <a:xfrm rot="-5400000">
            <a:off x="4210444" y="2893284"/>
            <a:ext cx="1059900" cy="600"/>
          </a:xfrm>
          <a:prstGeom prst="curvedConnector3">
            <a:avLst>
              <a:gd fmla="val 50005" name="adj1"/>
            </a:avLst>
          </a:prstGeom>
          <a:noFill/>
          <a:ln cap="flat" cmpd="sng" w="19050">
            <a:solidFill>
              <a:schemeClr val="dk1"/>
            </a:solidFill>
            <a:prstDash val="solid"/>
            <a:round/>
            <a:headEnd len="med" w="med" type="stealth"/>
            <a:tailEnd len="med" w="med" type="stealth"/>
          </a:ln>
        </p:spPr>
      </p:cxnSp>
      <p:sp>
        <p:nvSpPr>
          <p:cNvPr id="356" name="Google Shape;356;p32"/>
          <p:cNvSpPr txBox="1"/>
          <p:nvPr/>
        </p:nvSpPr>
        <p:spPr>
          <a:xfrm>
            <a:off x="4190342" y="3904842"/>
            <a:ext cx="1099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a:t>
            </a:r>
            <a:r>
              <a:rPr lang="en" sz="1100">
                <a:latin typeface="Inter"/>
                <a:ea typeface="Inter"/>
                <a:cs typeface="Inter"/>
                <a:sym typeface="Inter"/>
              </a:rPr>
              <a:t>vector) DB</a:t>
            </a:r>
            <a:endParaRPr sz="1100">
              <a:latin typeface="Inter"/>
              <a:ea typeface="Inter"/>
              <a:cs typeface="Inter"/>
              <a:sym typeface="Inter"/>
            </a:endParaRPr>
          </a:p>
        </p:txBody>
      </p:sp>
      <p:sp>
        <p:nvSpPr>
          <p:cNvPr id="357" name="Google Shape;357;p32"/>
          <p:cNvSpPr/>
          <p:nvPr/>
        </p:nvSpPr>
        <p:spPr>
          <a:xfrm>
            <a:off x="6404305" y="1581171"/>
            <a:ext cx="844500" cy="778200"/>
          </a:xfrm>
          <a:prstGeom prst="cube">
            <a:avLst>
              <a:gd fmla="val 15840" name="adj"/>
            </a:avLst>
          </a:prstGeom>
          <a:solidFill>
            <a:srgbClr val="CFE2F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rPr>
              <a:t>LLM</a:t>
            </a:r>
            <a:endParaRPr sz="1300"/>
          </a:p>
        </p:txBody>
      </p:sp>
      <p:sp>
        <p:nvSpPr>
          <p:cNvPr id="358" name="Google Shape;358;p32"/>
          <p:cNvSpPr txBox="1"/>
          <p:nvPr/>
        </p:nvSpPr>
        <p:spPr>
          <a:xfrm>
            <a:off x="3643107" y="2605530"/>
            <a:ext cx="1188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Inter"/>
                <a:ea typeface="Inter"/>
                <a:cs typeface="Inter"/>
                <a:sym typeface="Inter"/>
              </a:rPr>
              <a:t>(s</a:t>
            </a:r>
            <a:r>
              <a:rPr i="1" lang="en" sz="1100">
                <a:latin typeface="Inter"/>
                <a:ea typeface="Inter"/>
                <a:cs typeface="Inter"/>
                <a:sym typeface="Inter"/>
              </a:rPr>
              <a:t>emantic) search query</a:t>
            </a:r>
            <a:endParaRPr i="1" sz="1100">
              <a:latin typeface="Inter"/>
              <a:ea typeface="Inter"/>
              <a:cs typeface="Inter"/>
              <a:sym typeface="Inter"/>
            </a:endParaRPr>
          </a:p>
        </p:txBody>
      </p:sp>
      <p:pic>
        <p:nvPicPr>
          <p:cNvPr id="355" name="Google Shape;355;p32"/>
          <p:cNvPicPr preferRelativeResize="0"/>
          <p:nvPr/>
        </p:nvPicPr>
        <p:blipFill>
          <a:blip r:embed="rId8">
            <a:alphaModFix/>
          </a:blip>
          <a:stretch>
            <a:fillRect/>
          </a:stretch>
        </p:blipFill>
        <p:spPr>
          <a:xfrm>
            <a:off x="4407649" y="1697547"/>
            <a:ext cx="666000" cy="666000"/>
          </a:xfrm>
          <a:prstGeom prst="rect">
            <a:avLst/>
          </a:prstGeom>
          <a:noFill/>
          <a:ln>
            <a:noFill/>
          </a:ln>
        </p:spPr>
      </p:pic>
      <p:cxnSp>
        <p:nvCxnSpPr>
          <p:cNvPr id="359" name="Google Shape;359;p32"/>
          <p:cNvCxnSpPr>
            <a:stCxn id="352" idx="3"/>
            <a:endCxn id="355" idx="1"/>
          </p:cNvCxnSpPr>
          <p:nvPr/>
        </p:nvCxnSpPr>
        <p:spPr>
          <a:xfrm flipH="1" rot="10800000">
            <a:off x="3191095" y="2030584"/>
            <a:ext cx="1216500" cy="3300"/>
          </a:xfrm>
          <a:prstGeom prst="curvedConnector3">
            <a:avLst>
              <a:gd fmla="val 50002" name="adj1"/>
            </a:avLst>
          </a:prstGeom>
          <a:noFill/>
          <a:ln cap="flat" cmpd="sng" w="19050">
            <a:solidFill>
              <a:schemeClr val="dk1"/>
            </a:solidFill>
            <a:prstDash val="solid"/>
            <a:round/>
            <a:headEnd len="med" w="med" type="none"/>
            <a:tailEnd len="med" w="med" type="stealth"/>
          </a:ln>
        </p:spPr>
      </p:cxnSp>
      <p:cxnSp>
        <p:nvCxnSpPr>
          <p:cNvPr id="360" name="Google Shape;360;p32"/>
          <p:cNvCxnSpPr>
            <a:stCxn id="355" idx="3"/>
            <a:endCxn id="357" idx="2"/>
          </p:cNvCxnSpPr>
          <p:nvPr/>
        </p:nvCxnSpPr>
        <p:spPr>
          <a:xfrm>
            <a:off x="5073649" y="2030547"/>
            <a:ext cx="1330800" cy="1500"/>
          </a:xfrm>
          <a:prstGeom prst="curvedConnector3">
            <a:avLst>
              <a:gd fmla="val 49995" name="adj1"/>
            </a:avLst>
          </a:prstGeom>
          <a:noFill/>
          <a:ln cap="flat" cmpd="sng" w="19050">
            <a:solidFill>
              <a:schemeClr val="dk1"/>
            </a:solidFill>
            <a:prstDash val="solid"/>
            <a:round/>
            <a:headEnd len="med" w="med" type="none"/>
            <a:tailEnd len="med" w="med" type="stealth"/>
          </a:ln>
        </p:spPr>
      </p:cxnSp>
      <p:sp>
        <p:nvSpPr>
          <p:cNvPr id="361" name="Google Shape;361;p32"/>
          <p:cNvSpPr txBox="1"/>
          <p:nvPr/>
        </p:nvSpPr>
        <p:spPr>
          <a:xfrm>
            <a:off x="1921863" y="4284000"/>
            <a:ext cx="1011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documents</a:t>
            </a:r>
            <a:endParaRPr sz="1100">
              <a:latin typeface="Inter"/>
              <a:ea typeface="Inter"/>
              <a:cs typeface="Inter"/>
              <a:sym typeface="Inter"/>
            </a:endParaRPr>
          </a:p>
        </p:txBody>
      </p:sp>
      <p:sp>
        <p:nvSpPr>
          <p:cNvPr id="362" name="Google Shape;362;p32"/>
          <p:cNvSpPr txBox="1"/>
          <p:nvPr/>
        </p:nvSpPr>
        <p:spPr>
          <a:xfrm flipH="1">
            <a:off x="2839454" y="4280300"/>
            <a:ext cx="1011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latin typeface="Inter"/>
                <a:ea typeface="Inter"/>
                <a:cs typeface="Inter"/>
                <a:sym typeface="Inter"/>
              </a:rPr>
              <a:t>document </a:t>
            </a:r>
            <a:r>
              <a:rPr lang="en" sz="1100">
                <a:latin typeface="Inter"/>
                <a:ea typeface="Inter"/>
                <a:cs typeface="Inter"/>
                <a:sym typeface="Inter"/>
              </a:rPr>
              <a:t>embeddings</a:t>
            </a:r>
            <a:r>
              <a:rPr lang="en" sz="1100">
                <a:latin typeface="Inter"/>
                <a:ea typeface="Inter"/>
                <a:cs typeface="Inter"/>
                <a:sym typeface="Inter"/>
              </a:rPr>
              <a:t>/indexes</a:t>
            </a:r>
            <a:endParaRPr sz="1100">
              <a:latin typeface="Inter"/>
              <a:ea typeface="Inter"/>
              <a:cs typeface="Inter"/>
              <a:sym typeface="Inter"/>
            </a:endParaRPr>
          </a:p>
        </p:txBody>
      </p:sp>
      <p:sp>
        <p:nvSpPr>
          <p:cNvPr id="363" name="Google Shape;363;p32"/>
          <p:cNvSpPr txBox="1"/>
          <p:nvPr/>
        </p:nvSpPr>
        <p:spPr>
          <a:xfrm>
            <a:off x="3466364" y="1697546"/>
            <a:ext cx="666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Inter"/>
                <a:ea typeface="Inter"/>
                <a:cs typeface="Inter"/>
                <a:sym typeface="Inter"/>
              </a:rPr>
              <a:t>prompt</a:t>
            </a:r>
            <a:endParaRPr i="1" sz="1100">
              <a:latin typeface="Inter"/>
              <a:ea typeface="Inter"/>
              <a:cs typeface="Inter"/>
              <a:sym typeface="Inter"/>
            </a:endParaRPr>
          </a:p>
        </p:txBody>
      </p:sp>
      <p:sp>
        <p:nvSpPr>
          <p:cNvPr id="364" name="Google Shape;364;p32"/>
          <p:cNvSpPr txBox="1"/>
          <p:nvPr/>
        </p:nvSpPr>
        <p:spPr>
          <a:xfrm>
            <a:off x="5233163" y="1537396"/>
            <a:ext cx="1011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latin typeface="Inter"/>
                <a:ea typeface="Inter"/>
                <a:cs typeface="Inter"/>
                <a:sym typeface="Inter"/>
              </a:rPr>
              <a:t>augmented prompt</a:t>
            </a:r>
            <a:endParaRPr i="1" sz="1100">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Workshop</a:t>
            </a:r>
            <a:endParaRPr/>
          </a:p>
          <a:p>
            <a:pPr indent="0" lvl="0" marL="0" rtl="0" algn="l">
              <a:spcBef>
                <a:spcPts val="0"/>
              </a:spcBef>
              <a:spcAft>
                <a:spcPts val="0"/>
              </a:spcAft>
              <a:buClr>
                <a:schemeClr val="dk1"/>
              </a:buClr>
              <a:buSzPts val="1100"/>
              <a:buFont typeface="Arial"/>
              <a:buNone/>
            </a:pPr>
            <a:r>
              <a:rPr lang="en" sz="2000">
                <a:solidFill>
                  <a:schemeClr val="accent2"/>
                </a:solidFill>
                <a:latin typeface="Inter"/>
                <a:ea typeface="Inter"/>
                <a:cs typeface="Inter"/>
                <a:sym typeface="Inter"/>
              </a:rPr>
              <a:t>Getting hands-on with LLMs</a:t>
            </a:r>
            <a:endParaRPr sz="2000">
              <a:solidFill>
                <a:schemeClr val="accent2"/>
              </a:solidFill>
              <a:latin typeface="Inter"/>
              <a:ea typeface="Inter"/>
              <a:cs typeface="Inter"/>
              <a:sym typeface="Inter"/>
            </a:endParaRPr>
          </a:p>
        </p:txBody>
      </p:sp>
      <p:sp>
        <p:nvSpPr>
          <p:cNvPr id="370" name="Google Shape;370;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371" name="Google Shape;371;p33"/>
          <p:cNvPicPr preferRelativeResize="0"/>
          <p:nvPr/>
        </p:nvPicPr>
        <p:blipFill>
          <a:blip r:embed="rId3">
            <a:alphaModFix/>
          </a:blip>
          <a:stretch>
            <a:fillRect/>
          </a:stretch>
        </p:blipFill>
        <p:spPr>
          <a:xfrm>
            <a:off x="4311900" y="0"/>
            <a:ext cx="5143501" cy="51435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700"/>
              <a:t>Extracting structured data from unstructured text</a:t>
            </a:r>
            <a:endParaRPr sz="2700"/>
          </a:p>
        </p:txBody>
      </p:sp>
      <p:sp>
        <p:nvSpPr>
          <p:cNvPr id="377" name="Google Shape;377;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8" name="Google Shape;378;p34"/>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The motivating example for our workshop</a:t>
            </a:r>
            <a:endParaRPr/>
          </a:p>
        </p:txBody>
      </p:sp>
      <p:sp>
        <p:nvSpPr>
          <p:cNvPr id="379" name="Google Shape;379;p34"/>
          <p:cNvSpPr txBox="1"/>
          <p:nvPr/>
        </p:nvSpPr>
        <p:spPr>
          <a:xfrm>
            <a:off x="6021150" y="1170500"/>
            <a:ext cx="3000000" cy="210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chemeClr val="dk1"/>
                </a:solidFill>
                <a:latin typeface="Inter"/>
                <a:ea typeface="Inter"/>
                <a:cs typeface="Inter"/>
                <a:sym typeface="Inter"/>
              </a:rPr>
              <a:t>Domain</a:t>
            </a:r>
            <a:r>
              <a:rPr lang="en">
                <a:solidFill>
                  <a:schemeClr val="dk1"/>
                </a:solidFill>
                <a:latin typeface="Inter"/>
                <a:ea typeface="Inter"/>
                <a:cs typeface="Inter"/>
                <a:sym typeface="Inter"/>
              </a:rPr>
              <a:t>: </a:t>
            </a:r>
            <a:r>
              <a:rPr lang="en">
                <a:solidFill>
                  <a:schemeClr val="dk1"/>
                </a:solidFill>
                <a:latin typeface="Inter"/>
                <a:ea typeface="Inter"/>
                <a:cs typeface="Inter"/>
                <a:sym typeface="Inter"/>
              </a:rPr>
              <a:t>recruitment and candidate matching</a:t>
            </a:r>
            <a:endParaRPr>
              <a:solidFill>
                <a:schemeClr val="dk1"/>
              </a:solidFill>
              <a:latin typeface="Inter"/>
              <a:ea typeface="Inter"/>
              <a:cs typeface="Inter"/>
              <a:sym typeface="Inter"/>
            </a:endParaRPr>
          </a:p>
          <a:p>
            <a:pPr indent="0" lvl="0" marL="0" rtl="0" algn="l">
              <a:lnSpc>
                <a:spcPct val="115000"/>
              </a:lnSpc>
              <a:spcBef>
                <a:spcPts val="1200"/>
              </a:spcBef>
              <a:spcAft>
                <a:spcPts val="0"/>
              </a:spcAft>
              <a:buNone/>
            </a:pPr>
            <a:r>
              <a:rPr b="1" lang="en">
                <a:solidFill>
                  <a:schemeClr val="dk1"/>
                </a:solidFill>
                <a:latin typeface="Inter"/>
                <a:ea typeface="Inter"/>
                <a:cs typeface="Inter"/>
                <a:sym typeface="Inter"/>
              </a:rPr>
              <a:t>LLM t</a:t>
            </a:r>
            <a:r>
              <a:rPr b="1" lang="en">
                <a:solidFill>
                  <a:schemeClr val="dk1"/>
                </a:solidFill>
                <a:latin typeface="Inter"/>
                <a:ea typeface="Inter"/>
                <a:cs typeface="Inter"/>
                <a:sym typeface="Inter"/>
              </a:rPr>
              <a:t>asks</a:t>
            </a:r>
            <a:r>
              <a:rPr lang="en">
                <a:solidFill>
                  <a:schemeClr val="dk1"/>
                </a:solidFill>
                <a:latin typeface="Inter"/>
                <a:ea typeface="Inter"/>
                <a:cs typeface="Inter"/>
                <a:sym typeface="Inter"/>
              </a:rPr>
              <a:t>: </a:t>
            </a:r>
            <a:endParaRPr>
              <a:solidFill>
                <a:schemeClr val="dk1"/>
              </a:solidFill>
              <a:latin typeface="Inter"/>
              <a:ea typeface="Inter"/>
              <a:cs typeface="Inter"/>
              <a:sym typeface="Inter"/>
            </a:endParaRPr>
          </a:p>
          <a:p>
            <a:pPr indent="-317500" lvl="0" marL="457200" rtl="0" algn="l">
              <a:lnSpc>
                <a:spcPct val="115000"/>
              </a:lnSpc>
              <a:spcBef>
                <a:spcPts val="1200"/>
              </a:spcBef>
              <a:spcAft>
                <a:spcPts val="0"/>
              </a:spcAft>
              <a:buClr>
                <a:schemeClr val="dk1"/>
              </a:buClr>
              <a:buSzPts val="1400"/>
              <a:buFont typeface="Inter"/>
              <a:buChar char="●"/>
            </a:pPr>
            <a:r>
              <a:rPr lang="en">
                <a:solidFill>
                  <a:schemeClr val="dk1"/>
                </a:solidFill>
                <a:latin typeface="Inter"/>
                <a:ea typeface="Inter"/>
                <a:cs typeface="Inter"/>
                <a:sym typeface="Inter"/>
              </a:rPr>
              <a:t>A</a:t>
            </a:r>
            <a:r>
              <a:rPr lang="en">
                <a:solidFill>
                  <a:schemeClr val="dk1"/>
                </a:solidFill>
                <a:latin typeface="Inter"/>
                <a:ea typeface="Inter"/>
                <a:cs typeface="Inter"/>
                <a:sym typeface="Inter"/>
              </a:rPr>
              <a:t>ttribute extraction</a:t>
            </a:r>
            <a:endParaRPr>
              <a:solidFill>
                <a:schemeClr val="dk1"/>
              </a:solidFill>
              <a:latin typeface="Inter"/>
              <a:ea typeface="Inter"/>
              <a:cs typeface="Inter"/>
              <a:sym typeface="Inter"/>
            </a:endParaRPr>
          </a:p>
          <a:p>
            <a:pPr indent="-317500" lvl="0" marL="457200" rtl="0" algn="l">
              <a:lnSpc>
                <a:spcPct val="115000"/>
              </a:lnSpc>
              <a:spcBef>
                <a:spcPts val="0"/>
              </a:spcBef>
              <a:spcAft>
                <a:spcPts val="0"/>
              </a:spcAft>
              <a:buClr>
                <a:schemeClr val="dk1"/>
              </a:buClr>
              <a:buSzPts val="1400"/>
              <a:buFont typeface="Inter"/>
              <a:buChar char="●"/>
            </a:pPr>
            <a:r>
              <a:rPr lang="en">
                <a:solidFill>
                  <a:schemeClr val="dk1"/>
                </a:solidFill>
                <a:latin typeface="Inter"/>
                <a:ea typeface="Inter"/>
                <a:cs typeface="Inter"/>
                <a:sym typeface="Inter"/>
              </a:rPr>
              <a:t>Summary</a:t>
            </a:r>
            <a:endParaRPr>
              <a:solidFill>
                <a:schemeClr val="dk1"/>
              </a:solidFill>
              <a:latin typeface="Inter"/>
              <a:ea typeface="Inter"/>
              <a:cs typeface="Inter"/>
              <a:sym typeface="Inter"/>
            </a:endParaRPr>
          </a:p>
          <a:p>
            <a:pPr indent="0" lvl="0" marL="0" rtl="0" algn="l">
              <a:lnSpc>
                <a:spcPct val="115000"/>
              </a:lnSpc>
              <a:spcBef>
                <a:spcPts val="1200"/>
              </a:spcBef>
              <a:spcAft>
                <a:spcPts val="1200"/>
              </a:spcAft>
              <a:buNone/>
            </a:pPr>
            <a:r>
              <a:t/>
            </a:r>
            <a:endParaRPr>
              <a:solidFill>
                <a:schemeClr val="dk1"/>
              </a:solidFill>
              <a:latin typeface="Inter"/>
              <a:ea typeface="Inter"/>
              <a:cs typeface="Inter"/>
              <a:sym typeface="Inter"/>
            </a:endParaRPr>
          </a:p>
        </p:txBody>
      </p:sp>
      <p:pic>
        <p:nvPicPr>
          <p:cNvPr id="380" name="Google Shape;380;p34"/>
          <p:cNvPicPr preferRelativeResize="0"/>
          <p:nvPr/>
        </p:nvPicPr>
        <p:blipFill>
          <a:blip r:embed="rId3">
            <a:alphaModFix/>
          </a:blip>
          <a:stretch>
            <a:fillRect/>
          </a:stretch>
        </p:blipFill>
        <p:spPr>
          <a:xfrm>
            <a:off x="374450" y="1210375"/>
            <a:ext cx="2746909" cy="3554500"/>
          </a:xfrm>
          <a:prstGeom prst="rect">
            <a:avLst/>
          </a:prstGeom>
          <a:noFill/>
          <a:ln>
            <a:noFill/>
          </a:ln>
          <a:effectLst>
            <a:outerShdw blurRad="57150" rotWithShape="0" algn="bl" dir="5400000" dist="19050">
              <a:srgbClr val="000000">
                <a:alpha val="50000"/>
              </a:srgbClr>
            </a:outerShdw>
          </a:effectLst>
        </p:spPr>
      </p:pic>
      <p:cxnSp>
        <p:nvCxnSpPr>
          <p:cNvPr id="381" name="Google Shape;381;p34"/>
          <p:cNvCxnSpPr/>
          <p:nvPr/>
        </p:nvCxnSpPr>
        <p:spPr>
          <a:xfrm flipH="1" rot="10800000">
            <a:off x="3211200" y="1741100"/>
            <a:ext cx="499500" cy="1200"/>
          </a:xfrm>
          <a:prstGeom prst="straightConnector1">
            <a:avLst/>
          </a:prstGeom>
          <a:noFill/>
          <a:ln cap="flat" cmpd="sng" w="9525">
            <a:solidFill>
              <a:schemeClr val="dk2"/>
            </a:solidFill>
            <a:prstDash val="solid"/>
            <a:round/>
            <a:headEnd len="med" w="med" type="none"/>
            <a:tailEnd len="med" w="med" type="triangle"/>
          </a:ln>
        </p:spPr>
      </p:cxnSp>
      <p:pic>
        <p:nvPicPr>
          <p:cNvPr id="382" name="Google Shape;382;p34"/>
          <p:cNvPicPr preferRelativeResize="0"/>
          <p:nvPr/>
        </p:nvPicPr>
        <p:blipFill>
          <a:blip r:embed="rId4">
            <a:alphaModFix/>
          </a:blip>
          <a:stretch>
            <a:fillRect/>
          </a:stretch>
        </p:blipFill>
        <p:spPr>
          <a:xfrm>
            <a:off x="3820701" y="1208175"/>
            <a:ext cx="1653350" cy="27271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Decomposing a big idea into (LLM) tasks</a:t>
            </a:r>
            <a:endParaRPr/>
          </a:p>
        </p:txBody>
      </p:sp>
      <p:sp>
        <p:nvSpPr>
          <p:cNvPr id="388" name="Google Shape;38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9" name="Google Shape;389;p35"/>
          <p:cNvSpPr/>
          <p:nvPr/>
        </p:nvSpPr>
        <p:spPr>
          <a:xfrm>
            <a:off x="433375" y="1407924"/>
            <a:ext cx="1138200" cy="61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The App ✨</a:t>
            </a:r>
            <a:endParaRPr sz="1200">
              <a:latin typeface="Inter"/>
              <a:ea typeface="Inter"/>
              <a:cs typeface="Inter"/>
              <a:sym typeface="Inter"/>
            </a:endParaRPr>
          </a:p>
        </p:txBody>
      </p:sp>
      <p:sp>
        <p:nvSpPr>
          <p:cNvPr id="390" name="Google Shape;390;p35"/>
          <p:cNvSpPr/>
          <p:nvPr/>
        </p:nvSpPr>
        <p:spPr>
          <a:xfrm>
            <a:off x="2193050" y="1407925"/>
            <a:ext cx="1585200" cy="405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Classify (e.g. scam detection)</a:t>
            </a:r>
            <a:endParaRPr sz="1200">
              <a:solidFill>
                <a:schemeClr val="lt1"/>
              </a:solidFill>
              <a:latin typeface="Inter"/>
              <a:ea typeface="Inter"/>
              <a:cs typeface="Inter"/>
              <a:sym typeface="Inter"/>
            </a:endParaRPr>
          </a:p>
        </p:txBody>
      </p:sp>
      <p:sp>
        <p:nvSpPr>
          <p:cNvPr id="391" name="Google Shape;391;p35"/>
          <p:cNvSpPr/>
          <p:nvPr/>
        </p:nvSpPr>
        <p:spPr>
          <a:xfrm>
            <a:off x="2193050" y="862200"/>
            <a:ext cx="1585200" cy="40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Task</a:t>
            </a:r>
            <a:endParaRPr b="1" sz="1200">
              <a:latin typeface="Inter"/>
              <a:ea typeface="Inter"/>
              <a:cs typeface="Inter"/>
              <a:sym typeface="Inter"/>
            </a:endParaRPr>
          </a:p>
        </p:txBody>
      </p:sp>
      <p:sp>
        <p:nvSpPr>
          <p:cNvPr id="392" name="Google Shape;392;p35"/>
          <p:cNvSpPr/>
          <p:nvPr/>
        </p:nvSpPr>
        <p:spPr>
          <a:xfrm>
            <a:off x="2193050" y="2008785"/>
            <a:ext cx="1585200" cy="405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Summarise</a:t>
            </a:r>
            <a:endParaRPr b="1" sz="1200">
              <a:solidFill>
                <a:schemeClr val="lt1"/>
              </a:solidFill>
              <a:latin typeface="Inter"/>
              <a:ea typeface="Inter"/>
              <a:cs typeface="Inter"/>
              <a:sym typeface="Inter"/>
            </a:endParaRPr>
          </a:p>
        </p:txBody>
      </p:sp>
      <p:sp>
        <p:nvSpPr>
          <p:cNvPr id="393" name="Google Shape;393;p35"/>
          <p:cNvSpPr/>
          <p:nvPr/>
        </p:nvSpPr>
        <p:spPr>
          <a:xfrm>
            <a:off x="2193050" y="3210505"/>
            <a:ext cx="1585200" cy="405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Inter"/>
                <a:ea typeface="Inter"/>
                <a:cs typeface="Inter"/>
                <a:sym typeface="Inter"/>
              </a:rPr>
              <a:t>Attribute extraction</a:t>
            </a:r>
            <a:endParaRPr b="1" sz="1200">
              <a:solidFill>
                <a:schemeClr val="lt1"/>
              </a:solidFill>
              <a:latin typeface="Inter"/>
              <a:ea typeface="Inter"/>
              <a:cs typeface="Inter"/>
              <a:sym typeface="Inter"/>
            </a:endParaRPr>
          </a:p>
        </p:txBody>
      </p:sp>
      <p:sp>
        <p:nvSpPr>
          <p:cNvPr id="394" name="Google Shape;394;p35"/>
          <p:cNvSpPr/>
          <p:nvPr/>
        </p:nvSpPr>
        <p:spPr>
          <a:xfrm>
            <a:off x="2193050" y="3811365"/>
            <a:ext cx="1585200" cy="405000"/>
          </a:xfrm>
          <a:prstGeom prst="rect">
            <a:avLst/>
          </a:prstGeom>
          <a:solidFill>
            <a:srgbClr val="634F7D">
              <a:alpha val="487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Search</a:t>
            </a:r>
            <a:endParaRPr sz="1200">
              <a:solidFill>
                <a:schemeClr val="lt1"/>
              </a:solidFill>
              <a:latin typeface="Inter"/>
              <a:ea typeface="Inter"/>
              <a:cs typeface="Inter"/>
              <a:sym typeface="Inter"/>
            </a:endParaRPr>
          </a:p>
        </p:txBody>
      </p:sp>
      <p:sp>
        <p:nvSpPr>
          <p:cNvPr id="395" name="Google Shape;395;p35"/>
          <p:cNvSpPr/>
          <p:nvPr/>
        </p:nvSpPr>
        <p:spPr>
          <a:xfrm>
            <a:off x="2193050" y="4369425"/>
            <a:ext cx="1585200" cy="405000"/>
          </a:xfrm>
          <a:prstGeom prst="rect">
            <a:avLst/>
          </a:prstGeom>
          <a:solidFill>
            <a:srgbClr val="634F7D">
              <a:alpha val="487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Recommendations</a:t>
            </a:r>
            <a:endParaRPr sz="1200">
              <a:solidFill>
                <a:schemeClr val="lt1"/>
              </a:solidFill>
              <a:latin typeface="Inter"/>
              <a:ea typeface="Inter"/>
              <a:cs typeface="Inter"/>
              <a:sym typeface="Inter"/>
            </a:endParaRPr>
          </a:p>
        </p:txBody>
      </p:sp>
      <p:cxnSp>
        <p:nvCxnSpPr>
          <p:cNvPr id="396" name="Google Shape;396;p35"/>
          <p:cNvCxnSpPr>
            <a:stCxn id="393" idx="2"/>
            <a:endCxn id="394" idx="1"/>
          </p:cNvCxnSpPr>
          <p:nvPr/>
        </p:nvCxnSpPr>
        <p:spPr>
          <a:xfrm rot="5400000">
            <a:off x="2390150" y="3418405"/>
            <a:ext cx="398400" cy="792600"/>
          </a:xfrm>
          <a:prstGeom prst="curvedConnector4">
            <a:avLst>
              <a:gd fmla="val 24581" name="adj1"/>
              <a:gd fmla="val 114345" name="adj2"/>
            </a:avLst>
          </a:prstGeom>
          <a:noFill/>
          <a:ln cap="flat" cmpd="sng" w="9525">
            <a:solidFill>
              <a:schemeClr val="dk2"/>
            </a:solidFill>
            <a:prstDash val="solid"/>
            <a:round/>
            <a:headEnd len="med" w="med" type="none"/>
            <a:tailEnd len="med" w="med" type="triangle"/>
          </a:ln>
        </p:spPr>
      </p:cxnSp>
      <p:cxnSp>
        <p:nvCxnSpPr>
          <p:cNvPr id="397" name="Google Shape;397;p35"/>
          <p:cNvCxnSpPr>
            <a:stCxn id="393" idx="1"/>
            <a:endCxn id="395" idx="1"/>
          </p:cNvCxnSpPr>
          <p:nvPr/>
        </p:nvCxnSpPr>
        <p:spPr>
          <a:xfrm>
            <a:off x="2193050" y="3413005"/>
            <a:ext cx="600" cy="11589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398" name="Google Shape;398;p35"/>
          <p:cNvSpPr/>
          <p:nvPr/>
        </p:nvSpPr>
        <p:spPr>
          <a:xfrm>
            <a:off x="4367125" y="862200"/>
            <a:ext cx="1585200" cy="40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Tests</a:t>
            </a:r>
            <a:endParaRPr b="1" sz="1200">
              <a:latin typeface="Inter"/>
              <a:ea typeface="Inter"/>
              <a:cs typeface="Inter"/>
              <a:sym typeface="Inter"/>
            </a:endParaRPr>
          </a:p>
        </p:txBody>
      </p:sp>
      <p:sp>
        <p:nvSpPr>
          <p:cNvPr id="399" name="Google Shape;399;p35"/>
          <p:cNvSpPr/>
          <p:nvPr/>
        </p:nvSpPr>
        <p:spPr>
          <a:xfrm>
            <a:off x="2193050" y="2609645"/>
            <a:ext cx="1585200" cy="405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Rewrite</a:t>
            </a:r>
            <a:endParaRPr sz="1200">
              <a:solidFill>
                <a:schemeClr val="lt1"/>
              </a:solidFill>
              <a:latin typeface="Inter"/>
              <a:ea typeface="Inter"/>
              <a:cs typeface="Inter"/>
              <a:sym typeface="Inter"/>
            </a:endParaRPr>
          </a:p>
        </p:txBody>
      </p:sp>
      <p:sp>
        <p:nvSpPr>
          <p:cNvPr id="400" name="Google Shape;400;p35"/>
          <p:cNvSpPr/>
          <p:nvPr/>
        </p:nvSpPr>
        <p:spPr>
          <a:xfrm>
            <a:off x="4367125" y="3444906"/>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Behaviour tests</a:t>
            </a:r>
            <a:endParaRPr sz="1200">
              <a:solidFill>
                <a:schemeClr val="lt1"/>
              </a:solidFill>
              <a:latin typeface="Inter"/>
              <a:ea typeface="Inter"/>
              <a:cs typeface="Inter"/>
              <a:sym typeface="Inter"/>
            </a:endParaRPr>
          </a:p>
        </p:txBody>
      </p:sp>
      <p:sp>
        <p:nvSpPr>
          <p:cNvPr id="401" name="Google Shape;401;p35"/>
          <p:cNvSpPr/>
          <p:nvPr/>
        </p:nvSpPr>
        <p:spPr>
          <a:xfrm>
            <a:off x="4367125" y="1407930"/>
            <a:ext cx="1585200" cy="4050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Metrics tests (e.g. precision, recall)</a:t>
            </a:r>
            <a:endParaRPr sz="1200">
              <a:solidFill>
                <a:schemeClr val="lt1"/>
              </a:solidFill>
              <a:latin typeface="Inter"/>
              <a:ea typeface="Inter"/>
              <a:cs typeface="Inter"/>
              <a:sym typeface="Inter"/>
            </a:endParaRPr>
          </a:p>
        </p:txBody>
      </p:sp>
      <p:sp>
        <p:nvSpPr>
          <p:cNvPr id="402" name="Google Shape;402;p35"/>
          <p:cNvSpPr/>
          <p:nvPr/>
        </p:nvSpPr>
        <p:spPr>
          <a:xfrm>
            <a:off x="209875" y="862200"/>
            <a:ext cx="1585200" cy="40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Application</a:t>
            </a:r>
            <a:endParaRPr b="1" sz="1200">
              <a:latin typeface="Inter"/>
              <a:ea typeface="Inter"/>
              <a:cs typeface="Inter"/>
              <a:sym typeface="Inter"/>
            </a:endParaRPr>
          </a:p>
        </p:txBody>
      </p:sp>
      <p:sp>
        <p:nvSpPr>
          <p:cNvPr id="403" name="Google Shape;403;p35"/>
          <p:cNvSpPr/>
          <p:nvPr/>
        </p:nvSpPr>
        <p:spPr>
          <a:xfrm>
            <a:off x="4367125" y="4205100"/>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Adversarial tests</a:t>
            </a:r>
            <a:endParaRPr sz="1200">
              <a:solidFill>
                <a:schemeClr val="lt1"/>
              </a:solidFill>
              <a:latin typeface="Inter"/>
              <a:ea typeface="Inter"/>
              <a:cs typeface="Inter"/>
              <a:sym typeface="Inter"/>
            </a:endParaRPr>
          </a:p>
        </p:txBody>
      </p:sp>
      <p:cxnSp>
        <p:nvCxnSpPr>
          <p:cNvPr id="404" name="Google Shape;404;p35"/>
          <p:cNvCxnSpPr>
            <a:stCxn id="390" idx="3"/>
            <a:endCxn id="401" idx="1"/>
          </p:cNvCxnSpPr>
          <p:nvPr/>
        </p:nvCxnSpPr>
        <p:spPr>
          <a:xfrm>
            <a:off x="3778250" y="1610425"/>
            <a:ext cx="588900" cy="6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405" name="Google Shape;405;p35"/>
          <p:cNvCxnSpPr>
            <a:stCxn id="392" idx="3"/>
            <a:endCxn id="403" idx="1"/>
          </p:cNvCxnSpPr>
          <p:nvPr/>
        </p:nvCxnSpPr>
        <p:spPr>
          <a:xfrm>
            <a:off x="3778250" y="2211285"/>
            <a:ext cx="588900" cy="23181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406" name="Google Shape;406;p35"/>
          <p:cNvCxnSpPr>
            <a:stCxn id="399" idx="3"/>
            <a:endCxn id="403" idx="1"/>
          </p:cNvCxnSpPr>
          <p:nvPr/>
        </p:nvCxnSpPr>
        <p:spPr>
          <a:xfrm>
            <a:off x="3778250" y="2812145"/>
            <a:ext cx="588900" cy="17172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407" name="Google Shape;407;p35"/>
          <p:cNvCxnSpPr>
            <a:stCxn id="393" idx="3"/>
            <a:endCxn id="400" idx="1"/>
          </p:cNvCxnSpPr>
          <p:nvPr/>
        </p:nvCxnSpPr>
        <p:spPr>
          <a:xfrm>
            <a:off x="3778250" y="3413005"/>
            <a:ext cx="588900" cy="3561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408" name="Google Shape;408;p35"/>
          <p:cNvCxnSpPr>
            <a:stCxn id="393" idx="3"/>
            <a:endCxn id="403" idx="1"/>
          </p:cNvCxnSpPr>
          <p:nvPr/>
        </p:nvCxnSpPr>
        <p:spPr>
          <a:xfrm>
            <a:off x="3778250" y="3413005"/>
            <a:ext cx="588900" cy="11163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409" name="Google Shape;409;p35"/>
          <p:cNvCxnSpPr>
            <a:stCxn id="399" idx="3"/>
            <a:endCxn id="400" idx="1"/>
          </p:cNvCxnSpPr>
          <p:nvPr/>
        </p:nvCxnSpPr>
        <p:spPr>
          <a:xfrm>
            <a:off x="3778250" y="2812145"/>
            <a:ext cx="588900" cy="9570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410" name="Google Shape;410;p35"/>
          <p:cNvCxnSpPr>
            <a:stCxn id="392" idx="3"/>
            <a:endCxn id="400" idx="1"/>
          </p:cNvCxnSpPr>
          <p:nvPr/>
        </p:nvCxnSpPr>
        <p:spPr>
          <a:xfrm>
            <a:off x="3778250" y="2211285"/>
            <a:ext cx="588900" cy="15579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411" name="Google Shape;411;p35"/>
          <p:cNvSpPr/>
          <p:nvPr/>
        </p:nvSpPr>
        <p:spPr>
          <a:xfrm>
            <a:off x="4367125" y="2684714"/>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Example</a:t>
            </a:r>
            <a:r>
              <a:rPr lang="en" sz="1200">
                <a:solidFill>
                  <a:schemeClr val="lt1"/>
                </a:solidFill>
                <a:latin typeface="Inter"/>
                <a:ea typeface="Inter"/>
                <a:cs typeface="Inter"/>
                <a:sym typeface="Inter"/>
              </a:rPr>
              <a:t>-based tests</a:t>
            </a:r>
            <a:endParaRPr sz="1200">
              <a:solidFill>
                <a:schemeClr val="lt1"/>
              </a:solidFill>
              <a:latin typeface="Inter"/>
              <a:ea typeface="Inter"/>
              <a:cs typeface="Inter"/>
              <a:sym typeface="Inter"/>
            </a:endParaRPr>
          </a:p>
        </p:txBody>
      </p:sp>
      <p:cxnSp>
        <p:nvCxnSpPr>
          <p:cNvPr id="412" name="Google Shape;412;p35"/>
          <p:cNvCxnSpPr>
            <a:stCxn id="393" idx="3"/>
            <a:endCxn id="411" idx="1"/>
          </p:cNvCxnSpPr>
          <p:nvPr/>
        </p:nvCxnSpPr>
        <p:spPr>
          <a:xfrm flipH="1" rot="10800000">
            <a:off x="3778250" y="3008905"/>
            <a:ext cx="588900" cy="4041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413" name="Google Shape;413;p35"/>
          <p:cNvSpPr/>
          <p:nvPr/>
        </p:nvSpPr>
        <p:spPr>
          <a:xfrm>
            <a:off x="4367125" y="1924522"/>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Manual exploratory tests</a:t>
            </a:r>
            <a:endParaRPr sz="1200">
              <a:solidFill>
                <a:schemeClr val="lt1"/>
              </a:solidFill>
              <a:latin typeface="Inter"/>
              <a:ea typeface="Inter"/>
              <a:cs typeface="Inter"/>
              <a:sym typeface="Inter"/>
            </a:endParaRPr>
          </a:p>
        </p:txBody>
      </p:sp>
      <p:cxnSp>
        <p:nvCxnSpPr>
          <p:cNvPr id="414" name="Google Shape;414;p35"/>
          <p:cNvCxnSpPr>
            <a:stCxn id="393" idx="3"/>
            <a:endCxn id="413" idx="1"/>
          </p:cNvCxnSpPr>
          <p:nvPr/>
        </p:nvCxnSpPr>
        <p:spPr>
          <a:xfrm flipH="1" rot="10800000">
            <a:off x="3778250" y="2248705"/>
            <a:ext cx="588900" cy="11643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415" name="Google Shape;415;p35"/>
          <p:cNvCxnSpPr>
            <a:stCxn id="399" idx="3"/>
            <a:endCxn id="413" idx="1"/>
          </p:cNvCxnSpPr>
          <p:nvPr/>
        </p:nvCxnSpPr>
        <p:spPr>
          <a:xfrm flipH="1" rot="10800000">
            <a:off x="3778250" y="2248745"/>
            <a:ext cx="588900" cy="563400"/>
          </a:xfrm>
          <a:prstGeom prst="curvedConnector3">
            <a:avLst>
              <a:gd fmla="val 49998" name="adj1"/>
            </a:avLst>
          </a:prstGeom>
          <a:noFill/>
          <a:ln cap="flat" cmpd="sng" w="9525">
            <a:solidFill>
              <a:schemeClr val="dk2"/>
            </a:solidFill>
            <a:prstDash val="solid"/>
            <a:round/>
            <a:headEnd len="med" w="med" type="none"/>
            <a:tailEnd len="med" w="med" type="none"/>
          </a:ln>
        </p:spPr>
      </p:cxnSp>
      <p:cxnSp>
        <p:nvCxnSpPr>
          <p:cNvPr id="416" name="Google Shape;416;p35"/>
          <p:cNvCxnSpPr>
            <a:stCxn id="392" idx="3"/>
            <a:endCxn id="413" idx="1"/>
          </p:cNvCxnSpPr>
          <p:nvPr/>
        </p:nvCxnSpPr>
        <p:spPr>
          <a:xfrm>
            <a:off x="3778250" y="2211285"/>
            <a:ext cx="588900" cy="375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417" name="Google Shape;417;p35"/>
          <p:cNvSpPr/>
          <p:nvPr/>
        </p:nvSpPr>
        <p:spPr>
          <a:xfrm>
            <a:off x="6043800" y="3444900"/>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LLM-based tests (a.k.a. auto-eval tests)</a:t>
            </a:r>
            <a:endParaRPr sz="1200">
              <a:solidFill>
                <a:schemeClr val="lt1"/>
              </a:solidFill>
              <a:latin typeface="Inter"/>
              <a:ea typeface="Inter"/>
              <a:cs typeface="Inter"/>
              <a:sym typeface="Inter"/>
            </a:endParaRPr>
          </a:p>
        </p:txBody>
      </p:sp>
      <p:cxnSp>
        <p:nvCxnSpPr>
          <p:cNvPr id="418" name="Google Shape;418;p35"/>
          <p:cNvCxnSpPr>
            <a:stCxn id="392" idx="3"/>
            <a:endCxn id="401" idx="1"/>
          </p:cNvCxnSpPr>
          <p:nvPr/>
        </p:nvCxnSpPr>
        <p:spPr>
          <a:xfrm flipH="1" rot="10800000">
            <a:off x="3778250" y="1610385"/>
            <a:ext cx="588900" cy="6009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419" name="Google Shape;419;p35"/>
          <p:cNvSpPr/>
          <p:nvPr/>
        </p:nvSpPr>
        <p:spPr>
          <a:xfrm>
            <a:off x="6043800" y="2702525"/>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chemeClr val="lt1"/>
                </a:solidFill>
                <a:latin typeface="Inter"/>
                <a:ea typeface="Inter"/>
                <a:cs typeface="Inter"/>
                <a:sym typeface="Inter"/>
              </a:rPr>
              <a:t>Check for the presence of defects (hallucinations)</a:t>
            </a:r>
            <a:endParaRPr sz="1100">
              <a:solidFill>
                <a:schemeClr val="lt1"/>
              </a:solidFill>
              <a:latin typeface="Inter"/>
              <a:ea typeface="Inter"/>
              <a:cs typeface="Inter"/>
              <a:sym typeface="Int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3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Some problems that you’ll likely encounter</a:t>
            </a:r>
            <a:endParaRPr/>
          </a:p>
        </p:txBody>
      </p:sp>
      <p:sp>
        <p:nvSpPr>
          <p:cNvPr id="425" name="Google Shape;42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36"/>
          <p:cNvSpPr/>
          <p:nvPr/>
        </p:nvSpPr>
        <p:spPr>
          <a:xfrm>
            <a:off x="1569400" y="1407625"/>
            <a:ext cx="2867100" cy="16461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Model choice</a:t>
            </a:r>
            <a:br>
              <a:rPr b="1" lang="en" sz="1200">
                <a:solidFill>
                  <a:schemeClr val="lt1"/>
                </a:solidFill>
                <a:latin typeface="Inter"/>
                <a:ea typeface="Inter"/>
                <a:cs typeface="Inter"/>
                <a:sym typeface="Inter"/>
              </a:rPr>
            </a:br>
            <a:endParaRPr b="1"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based on performance, latency, cost, etc, considerations</a:t>
            </a:r>
            <a:endParaRPr sz="1200">
              <a:solidFill>
                <a:schemeClr val="lt1"/>
              </a:solidFill>
              <a:latin typeface="Inter"/>
              <a:ea typeface="Inter"/>
              <a:cs typeface="Inter"/>
              <a:sym typeface="Inter"/>
            </a:endParaRPr>
          </a:p>
        </p:txBody>
      </p:sp>
      <p:pic>
        <p:nvPicPr>
          <p:cNvPr id="427" name="Google Shape;427;p36"/>
          <p:cNvPicPr preferRelativeResize="0"/>
          <p:nvPr/>
        </p:nvPicPr>
        <p:blipFill>
          <a:blip r:embed="rId3">
            <a:alphaModFix/>
          </a:blip>
          <a:stretch>
            <a:fillRect/>
          </a:stretch>
        </p:blipFill>
        <p:spPr>
          <a:xfrm>
            <a:off x="857475" y="1674800"/>
            <a:ext cx="497950" cy="494895"/>
          </a:xfrm>
          <a:prstGeom prst="rect">
            <a:avLst/>
          </a:prstGeom>
          <a:noFill/>
          <a:ln>
            <a:noFill/>
          </a:ln>
        </p:spPr>
      </p:pic>
      <p:sp>
        <p:nvSpPr>
          <p:cNvPr id="428" name="Google Shape;428;p36"/>
          <p:cNvSpPr/>
          <p:nvPr/>
        </p:nvSpPr>
        <p:spPr>
          <a:xfrm>
            <a:off x="1569400" y="3131800"/>
            <a:ext cx="2867100" cy="16461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Task alignment</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do we get the model to adhere to our expectations and not run off the rails?</a:t>
            </a:r>
            <a:endParaRPr sz="1200">
              <a:solidFill>
                <a:schemeClr val="lt1"/>
              </a:solidFill>
              <a:latin typeface="Inter"/>
              <a:ea typeface="Inter"/>
              <a:cs typeface="Inter"/>
              <a:sym typeface="Inter"/>
            </a:endParaRPr>
          </a:p>
        </p:txBody>
      </p:sp>
      <p:sp>
        <p:nvSpPr>
          <p:cNvPr id="429" name="Google Shape;429;p36"/>
          <p:cNvSpPr/>
          <p:nvPr/>
        </p:nvSpPr>
        <p:spPr>
          <a:xfrm>
            <a:off x="4525050" y="3131800"/>
            <a:ext cx="2867100" cy="1646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chemeClr val="lt1"/>
                </a:solidFill>
                <a:latin typeface="Inter"/>
                <a:ea typeface="Inter"/>
                <a:cs typeface="Inter"/>
                <a:sym typeface="Inter"/>
              </a:rPr>
              <a:t>Monitoring</a:t>
            </a:r>
            <a:endParaRPr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can we ensure and know if the solution doesn’t degrade 2 months from now?</a:t>
            </a:r>
            <a:endParaRPr sz="1200">
              <a:solidFill>
                <a:schemeClr val="lt1"/>
              </a:solidFill>
              <a:latin typeface="Inter"/>
              <a:ea typeface="Inter"/>
              <a:cs typeface="Inter"/>
              <a:sym typeface="Inter"/>
            </a:endParaRPr>
          </a:p>
        </p:txBody>
      </p:sp>
      <p:pic>
        <p:nvPicPr>
          <p:cNvPr id="430" name="Google Shape;430;p36"/>
          <p:cNvPicPr preferRelativeResize="0"/>
          <p:nvPr/>
        </p:nvPicPr>
        <p:blipFill>
          <a:blip r:embed="rId4">
            <a:alphaModFix/>
          </a:blip>
          <a:stretch>
            <a:fillRect/>
          </a:stretch>
        </p:blipFill>
        <p:spPr>
          <a:xfrm>
            <a:off x="7518888" y="3345450"/>
            <a:ext cx="421563" cy="426600"/>
          </a:xfrm>
          <a:prstGeom prst="rect">
            <a:avLst/>
          </a:prstGeom>
          <a:noFill/>
          <a:ln>
            <a:noFill/>
          </a:ln>
        </p:spPr>
      </p:pic>
      <p:pic>
        <p:nvPicPr>
          <p:cNvPr id="431" name="Google Shape;431;p36"/>
          <p:cNvPicPr preferRelativeResize="0"/>
          <p:nvPr/>
        </p:nvPicPr>
        <p:blipFill>
          <a:blip r:embed="rId5">
            <a:alphaModFix/>
          </a:blip>
          <a:stretch>
            <a:fillRect/>
          </a:stretch>
        </p:blipFill>
        <p:spPr>
          <a:xfrm>
            <a:off x="895663" y="3413764"/>
            <a:ext cx="421575" cy="426613"/>
          </a:xfrm>
          <a:prstGeom prst="rect">
            <a:avLst/>
          </a:prstGeom>
          <a:noFill/>
          <a:ln>
            <a:noFill/>
          </a:ln>
        </p:spPr>
      </p:pic>
      <p:sp>
        <p:nvSpPr>
          <p:cNvPr id="432" name="Google Shape;432;p36"/>
          <p:cNvSpPr/>
          <p:nvPr/>
        </p:nvSpPr>
        <p:spPr>
          <a:xfrm>
            <a:off x="4525050" y="1407629"/>
            <a:ext cx="2867100" cy="16461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Quality assurance</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to test and validate the performance?</a:t>
            </a:r>
            <a:endParaRPr sz="1200">
              <a:solidFill>
                <a:schemeClr val="lt1"/>
              </a:solidFill>
              <a:latin typeface="Inter"/>
              <a:ea typeface="Inter"/>
              <a:cs typeface="Inter"/>
              <a:sym typeface="Inter"/>
            </a:endParaRPr>
          </a:p>
        </p:txBody>
      </p:sp>
      <p:pic>
        <p:nvPicPr>
          <p:cNvPr id="433" name="Google Shape;433;p36"/>
          <p:cNvPicPr preferRelativeResize="0"/>
          <p:nvPr/>
        </p:nvPicPr>
        <p:blipFill>
          <a:blip r:embed="rId6">
            <a:alphaModFix/>
          </a:blip>
          <a:stretch>
            <a:fillRect/>
          </a:stretch>
        </p:blipFill>
        <p:spPr>
          <a:xfrm>
            <a:off x="7480700" y="1674805"/>
            <a:ext cx="497950" cy="494895"/>
          </a:xfrm>
          <a:prstGeom prst="rect">
            <a:avLst/>
          </a:prstGeom>
          <a:noFill/>
          <a:ln>
            <a:noFill/>
          </a:ln>
        </p:spPr>
      </p:pic>
      <p:sp>
        <p:nvSpPr>
          <p:cNvPr id="434" name="Google Shape;434;p36"/>
          <p:cNvSpPr txBox="1"/>
          <p:nvPr/>
        </p:nvSpPr>
        <p:spPr>
          <a:xfrm>
            <a:off x="3150950" y="4780640"/>
            <a:ext cx="43734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Icon artwork by </a:t>
            </a:r>
            <a:r>
              <a:rPr lang="en" sz="1000" u="sng">
                <a:solidFill>
                  <a:schemeClr val="hlink"/>
                </a:solidFill>
                <a:latin typeface="Inter"/>
                <a:ea typeface="Inter"/>
                <a:cs typeface="Inter"/>
                <a:sym typeface="Inter"/>
                <a:hlinkClick r:id="rId7"/>
              </a:rPr>
              <a:t>Aris Sunjayay</a:t>
            </a:r>
            <a:r>
              <a:rPr lang="en" sz="1000">
                <a:latin typeface="Inter"/>
                <a:ea typeface="Inter"/>
                <a:cs typeface="Inter"/>
                <a:sym typeface="Inter"/>
              </a:rPr>
              <a:t>, </a:t>
            </a:r>
            <a:r>
              <a:rPr lang="en" sz="1000" u="sng">
                <a:solidFill>
                  <a:schemeClr val="hlink"/>
                </a:solidFill>
                <a:latin typeface="Inter"/>
                <a:ea typeface="Inter"/>
                <a:cs typeface="Inter"/>
                <a:sym typeface="Inter"/>
                <a:hlinkClick r:id="rId8"/>
              </a:rPr>
              <a:t>Adrien Coquet</a:t>
            </a:r>
            <a:r>
              <a:rPr lang="en" sz="1000">
                <a:latin typeface="Inter"/>
                <a:ea typeface="Inter"/>
                <a:cs typeface="Inter"/>
                <a:sym typeface="Inter"/>
              </a:rPr>
              <a:t>, </a:t>
            </a:r>
            <a:r>
              <a:rPr lang="en" sz="1000" u="sng">
                <a:solidFill>
                  <a:schemeClr val="hlink"/>
                </a:solidFill>
                <a:latin typeface="Inter"/>
                <a:ea typeface="Inter"/>
                <a:cs typeface="Inter"/>
                <a:sym typeface="Inter"/>
                <a:hlinkClick r:id="rId9"/>
              </a:rPr>
              <a:t>Blangcon</a:t>
            </a:r>
            <a:r>
              <a:rPr lang="en" sz="1000">
                <a:latin typeface="Inter"/>
                <a:ea typeface="Inter"/>
                <a:cs typeface="Inter"/>
                <a:sym typeface="Inter"/>
              </a:rPr>
              <a:t>, </a:t>
            </a:r>
            <a:r>
              <a:rPr lang="en" sz="1000" u="sng">
                <a:solidFill>
                  <a:schemeClr val="hlink"/>
                </a:solidFill>
                <a:latin typeface="Inter"/>
                <a:ea typeface="Inter"/>
                <a:cs typeface="Inter"/>
                <a:sym typeface="Inter"/>
                <a:hlinkClick r:id="rId10"/>
              </a:rPr>
              <a:t>Travis Avery</a:t>
            </a:r>
            <a:endParaRPr sz="1000">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Temperature</a:t>
            </a:r>
            <a:r>
              <a:rPr lang="en"/>
              <a:t> check </a:t>
            </a:r>
            <a:r>
              <a:rPr lang="en"/>
              <a:t>🌡️</a:t>
            </a:r>
            <a:endParaRPr/>
          </a:p>
        </p:txBody>
      </p:sp>
      <p:sp>
        <p:nvSpPr>
          <p:cNvPr id="90" name="Google Shape;9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1" name="Google Shape;91;p19"/>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You have never interacted with LLMs (e.g. ChatGPT) before</a:t>
            </a:r>
            <a:br>
              <a:rPr lang="en"/>
            </a:br>
            <a:endParaRPr/>
          </a:p>
          <a:p>
            <a:pPr indent="-330200" lvl="0" marL="457200" rtl="0" algn="l">
              <a:spcBef>
                <a:spcPts val="0"/>
              </a:spcBef>
              <a:spcAft>
                <a:spcPts val="0"/>
              </a:spcAft>
              <a:buSzPts val="1600"/>
              <a:buChar char="●"/>
            </a:pPr>
            <a:r>
              <a:rPr lang="en"/>
              <a:t>You have used ChatGPT in the past</a:t>
            </a:r>
            <a:br>
              <a:rPr lang="en"/>
            </a:br>
            <a:endParaRPr/>
          </a:p>
          <a:p>
            <a:pPr indent="-330200" lvl="0" marL="457200" rtl="0" algn="l">
              <a:spcBef>
                <a:spcPts val="0"/>
              </a:spcBef>
              <a:spcAft>
                <a:spcPts val="0"/>
              </a:spcAft>
              <a:buSzPts val="1600"/>
              <a:buChar char="●"/>
            </a:pPr>
            <a:r>
              <a:rPr lang="en"/>
              <a:t>You have dabbled with prompt engineering</a:t>
            </a:r>
            <a:br>
              <a:rPr lang="en"/>
            </a:br>
            <a:endParaRPr/>
          </a:p>
          <a:p>
            <a:pPr indent="-330200" lvl="0" marL="457200" rtl="0" algn="l">
              <a:spcBef>
                <a:spcPts val="0"/>
              </a:spcBef>
              <a:spcAft>
                <a:spcPts val="0"/>
              </a:spcAft>
              <a:buSzPts val="1600"/>
              <a:buChar char="●"/>
            </a:pPr>
            <a:r>
              <a:rPr lang="en"/>
              <a:t>You have used open-source LLMs in the past</a:t>
            </a:r>
            <a:br>
              <a:rPr lang="en"/>
            </a:br>
            <a:endParaRPr/>
          </a:p>
          <a:p>
            <a:pPr indent="-330200" lvl="0" marL="457200" rtl="0" algn="l">
              <a:spcBef>
                <a:spcPts val="0"/>
              </a:spcBef>
              <a:spcAft>
                <a:spcPts val="0"/>
              </a:spcAft>
              <a:buSzPts val="1600"/>
              <a:buChar char="●"/>
            </a:pPr>
            <a:r>
              <a:rPr lang="en"/>
              <a:t>You have experience developing LLM applications</a:t>
            </a:r>
            <a:br>
              <a:rPr lang="en"/>
            </a:br>
            <a:endParaRPr/>
          </a:p>
          <a:p>
            <a:pPr indent="-330200" lvl="0" marL="457200" rtl="0" algn="l">
              <a:spcBef>
                <a:spcPts val="0"/>
              </a:spcBef>
              <a:spcAft>
                <a:spcPts val="0"/>
              </a:spcAft>
              <a:buSzPts val="1600"/>
              <a:buChar char="●"/>
            </a:pPr>
            <a:r>
              <a:rPr lang="en"/>
              <a:t>You have successfully put LLM applications into production</a:t>
            </a:r>
            <a:endParaRPr/>
          </a:p>
        </p:txBody>
      </p:sp>
      <p:sp>
        <p:nvSpPr>
          <p:cNvPr id="92" name="Google Shape;92;p19"/>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Raise your hands if…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birth of LLMOps</a:t>
            </a:r>
            <a:endParaRPr/>
          </a:p>
        </p:txBody>
      </p:sp>
      <p:sp>
        <p:nvSpPr>
          <p:cNvPr id="440" name="Google Shape;44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37"/>
          <p:cNvSpPr txBox="1"/>
          <p:nvPr>
            <p:ph idx="2" type="subTitle"/>
          </p:nvPr>
        </p:nvSpPr>
        <p:spPr>
          <a:xfrm>
            <a:off x="374450" y="7814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The language model is just one part of the technical architecture</a:t>
            </a:r>
            <a:endParaRPr/>
          </a:p>
        </p:txBody>
      </p:sp>
      <p:sp>
        <p:nvSpPr>
          <p:cNvPr id="442" name="Google Shape;442;p37"/>
          <p:cNvSpPr/>
          <p:nvPr/>
        </p:nvSpPr>
        <p:spPr>
          <a:xfrm>
            <a:off x="2915725" y="2706725"/>
            <a:ext cx="888000" cy="55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LLM</a:t>
            </a:r>
            <a:endParaRPr>
              <a:solidFill>
                <a:schemeClr val="lt1"/>
              </a:solidFill>
              <a:latin typeface="Inter"/>
              <a:ea typeface="Inter"/>
              <a:cs typeface="Inter"/>
              <a:sym typeface="Inter"/>
            </a:endParaRPr>
          </a:p>
        </p:txBody>
      </p:sp>
      <p:sp>
        <p:nvSpPr>
          <p:cNvPr id="443" name="Google Shape;443;p37"/>
          <p:cNvSpPr/>
          <p:nvPr/>
        </p:nvSpPr>
        <p:spPr>
          <a:xfrm>
            <a:off x="2535300" y="1878025"/>
            <a:ext cx="1135200" cy="73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Prompt design</a:t>
            </a:r>
            <a:endParaRPr>
              <a:latin typeface="Inter"/>
              <a:ea typeface="Inter"/>
              <a:cs typeface="Inter"/>
              <a:sym typeface="Inter"/>
            </a:endParaRPr>
          </a:p>
        </p:txBody>
      </p:sp>
      <p:sp>
        <p:nvSpPr>
          <p:cNvPr id="444" name="Google Shape;444;p37"/>
          <p:cNvSpPr/>
          <p:nvPr/>
        </p:nvSpPr>
        <p:spPr>
          <a:xfrm>
            <a:off x="3922628" y="2220275"/>
            <a:ext cx="2073600" cy="92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Vector stores</a:t>
            </a:r>
            <a:r>
              <a:rPr lang="en">
                <a:latin typeface="Inter"/>
                <a:ea typeface="Inter"/>
                <a:cs typeface="Inter"/>
                <a:sym typeface="Inter"/>
              </a:rPr>
              <a:t>** (search engine or hybrid) and persistence</a:t>
            </a:r>
            <a:endParaRPr>
              <a:latin typeface="Inter"/>
              <a:ea typeface="Inter"/>
              <a:cs typeface="Inter"/>
              <a:sym typeface="Inter"/>
            </a:endParaRPr>
          </a:p>
        </p:txBody>
      </p:sp>
      <p:sp>
        <p:nvSpPr>
          <p:cNvPr id="445" name="Google Shape;445;p37"/>
          <p:cNvSpPr/>
          <p:nvPr/>
        </p:nvSpPr>
        <p:spPr>
          <a:xfrm>
            <a:off x="3941025" y="1100575"/>
            <a:ext cx="1135200" cy="92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Prompt chaining</a:t>
            </a:r>
            <a:endParaRPr>
              <a:latin typeface="Inter"/>
              <a:ea typeface="Inter"/>
              <a:cs typeface="Inter"/>
              <a:sym typeface="Inter"/>
            </a:endParaRPr>
          </a:p>
        </p:txBody>
      </p:sp>
      <p:sp>
        <p:nvSpPr>
          <p:cNvPr id="446" name="Google Shape;446;p37"/>
          <p:cNvSpPr/>
          <p:nvPr/>
        </p:nvSpPr>
        <p:spPr>
          <a:xfrm>
            <a:off x="5211525" y="1100563"/>
            <a:ext cx="2073600" cy="92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Security (e.g. prompt injection defense)</a:t>
            </a:r>
            <a:endParaRPr>
              <a:latin typeface="Inter"/>
              <a:ea typeface="Inter"/>
              <a:cs typeface="Inter"/>
              <a:sym typeface="Inter"/>
            </a:endParaRPr>
          </a:p>
        </p:txBody>
      </p:sp>
      <p:sp>
        <p:nvSpPr>
          <p:cNvPr id="447" name="Google Shape;447;p37"/>
          <p:cNvSpPr/>
          <p:nvPr/>
        </p:nvSpPr>
        <p:spPr>
          <a:xfrm>
            <a:off x="6067863" y="4115825"/>
            <a:ext cx="15060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Logging and monitoring</a:t>
            </a:r>
            <a:endParaRPr>
              <a:latin typeface="Inter"/>
              <a:ea typeface="Inter"/>
              <a:cs typeface="Inter"/>
              <a:sym typeface="Inter"/>
            </a:endParaRPr>
          </a:p>
        </p:txBody>
      </p:sp>
      <p:sp>
        <p:nvSpPr>
          <p:cNvPr id="448" name="Google Shape;448;p37"/>
          <p:cNvSpPr/>
          <p:nvPr/>
        </p:nvSpPr>
        <p:spPr>
          <a:xfrm>
            <a:off x="4490216" y="3339978"/>
            <a:ext cx="15060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PII handling</a:t>
            </a:r>
            <a:endParaRPr>
              <a:latin typeface="Inter"/>
              <a:ea typeface="Inter"/>
              <a:cs typeface="Inter"/>
              <a:sym typeface="Inter"/>
            </a:endParaRPr>
          </a:p>
        </p:txBody>
      </p:sp>
      <p:sp>
        <p:nvSpPr>
          <p:cNvPr id="449" name="Google Shape;449;p37"/>
          <p:cNvSpPr/>
          <p:nvPr/>
        </p:nvSpPr>
        <p:spPr>
          <a:xfrm>
            <a:off x="2912575" y="3514425"/>
            <a:ext cx="1506000" cy="8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Anti-corruption layers</a:t>
            </a:r>
            <a:endParaRPr>
              <a:latin typeface="Inter"/>
              <a:ea typeface="Inter"/>
              <a:cs typeface="Inter"/>
              <a:sym typeface="Inter"/>
            </a:endParaRPr>
          </a:p>
        </p:txBody>
      </p:sp>
      <p:sp>
        <p:nvSpPr>
          <p:cNvPr id="450" name="Google Shape;450;p37"/>
          <p:cNvSpPr/>
          <p:nvPr/>
        </p:nvSpPr>
        <p:spPr>
          <a:xfrm>
            <a:off x="392875" y="1987726"/>
            <a:ext cx="1890300" cy="107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Model reliability assurance and testing</a:t>
            </a:r>
            <a:endParaRPr>
              <a:latin typeface="Inter"/>
              <a:ea typeface="Inter"/>
              <a:cs typeface="Inter"/>
              <a:sym typeface="Inter"/>
            </a:endParaRPr>
          </a:p>
        </p:txBody>
      </p:sp>
      <p:sp>
        <p:nvSpPr>
          <p:cNvPr id="451" name="Google Shape;451;p37"/>
          <p:cNvSpPr/>
          <p:nvPr/>
        </p:nvSpPr>
        <p:spPr>
          <a:xfrm>
            <a:off x="374450" y="3193450"/>
            <a:ext cx="2419800" cy="11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High-availability scalable infrastructure*</a:t>
            </a:r>
            <a:endParaRPr>
              <a:solidFill>
                <a:schemeClr val="dk1"/>
              </a:solidFill>
              <a:latin typeface="Inter"/>
              <a:ea typeface="Inter"/>
              <a:cs typeface="Inter"/>
              <a:sym typeface="Inter"/>
            </a:endParaRPr>
          </a:p>
        </p:txBody>
      </p:sp>
      <p:sp>
        <p:nvSpPr>
          <p:cNvPr id="452" name="Google Shape;452;p37"/>
          <p:cNvSpPr/>
          <p:nvPr/>
        </p:nvSpPr>
        <p:spPr>
          <a:xfrm>
            <a:off x="6150175" y="2162250"/>
            <a:ext cx="2754000" cy="101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Data collection and ground truth labelling</a:t>
            </a:r>
            <a:endParaRPr>
              <a:latin typeface="Inter"/>
              <a:ea typeface="Inter"/>
              <a:cs typeface="Inter"/>
              <a:sym typeface="Inter"/>
            </a:endParaRPr>
          </a:p>
        </p:txBody>
      </p:sp>
      <p:sp>
        <p:nvSpPr>
          <p:cNvPr id="453" name="Google Shape;453;p37"/>
          <p:cNvSpPr/>
          <p:nvPr/>
        </p:nvSpPr>
        <p:spPr>
          <a:xfrm>
            <a:off x="367125" y="1100563"/>
            <a:ext cx="18975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Handling potential harmful or toxic content</a:t>
            </a:r>
            <a:endParaRPr>
              <a:latin typeface="Inter"/>
              <a:ea typeface="Inter"/>
              <a:cs typeface="Inter"/>
              <a:sym typeface="Inter"/>
            </a:endParaRPr>
          </a:p>
        </p:txBody>
      </p:sp>
      <p:sp>
        <p:nvSpPr>
          <p:cNvPr id="454" name="Google Shape;454;p37"/>
          <p:cNvSpPr txBox="1"/>
          <p:nvPr/>
        </p:nvSpPr>
        <p:spPr>
          <a:xfrm>
            <a:off x="347025" y="4416500"/>
            <a:ext cx="385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 relevant only for self-hosted models</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 relevant with RAG</a:t>
            </a:r>
            <a:endParaRPr sz="1000">
              <a:latin typeface="Inter"/>
              <a:ea typeface="Inter"/>
              <a:cs typeface="Inter"/>
              <a:sym typeface="Inter"/>
            </a:endParaRPr>
          </a:p>
        </p:txBody>
      </p:sp>
      <p:sp>
        <p:nvSpPr>
          <p:cNvPr id="455" name="Google Shape;455;p37"/>
          <p:cNvSpPr/>
          <p:nvPr/>
        </p:nvSpPr>
        <p:spPr>
          <a:xfrm>
            <a:off x="7398175" y="1089525"/>
            <a:ext cx="1506000" cy="92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Defense in depth (auth, encryption, etc.)</a:t>
            </a:r>
            <a:endParaRPr>
              <a:latin typeface="Inter"/>
              <a:ea typeface="Inter"/>
              <a:cs typeface="Inter"/>
              <a:sym typeface="Inter"/>
            </a:endParaRPr>
          </a:p>
        </p:txBody>
      </p:sp>
      <p:sp>
        <p:nvSpPr>
          <p:cNvPr id="456" name="Google Shape;456;p37"/>
          <p:cNvSpPr/>
          <p:nvPr/>
        </p:nvSpPr>
        <p:spPr>
          <a:xfrm>
            <a:off x="2535225" y="1100575"/>
            <a:ext cx="11352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Error handling</a:t>
            </a:r>
            <a:endParaRPr>
              <a:latin typeface="Inter"/>
              <a:ea typeface="Inter"/>
              <a:cs typeface="Inter"/>
              <a:sym typeface="Inter"/>
            </a:endParaRPr>
          </a:p>
        </p:txBody>
      </p:sp>
      <p:sp>
        <p:nvSpPr>
          <p:cNvPr id="457" name="Google Shape;457;p37"/>
          <p:cNvSpPr/>
          <p:nvPr/>
        </p:nvSpPr>
        <p:spPr>
          <a:xfrm>
            <a:off x="4490216" y="4115828"/>
            <a:ext cx="15060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Total cost of ownership / FinOps</a:t>
            </a:r>
            <a:endParaRPr>
              <a:latin typeface="Inter"/>
              <a:ea typeface="Inter"/>
              <a:cs typeface="Inter"/>
              <a:sym typeface="Inter"/>
            </a:endParaRPr>
          </a:p>
        </p:txBody>
      </p:sp>
      <p:sp>
        <p:nvSpPr>
          <p:cNvPr id="458" name="Google Shape;458;p37"/>
          <p:cNvSpPr/>
          <p:nvPr/>
        </p:nvSpPr>
        <p:spPr>
          <a:xfrm>
            <a:off x="6067866" y="3339965"/>
            <a:ext cx="15060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Data preprocessing</a:t>
            </a:r>
            <a:endParaRPr>
              <a:latin typeface="Inter"/>
              <a:ea typeface="Inter"/>
              <a:cs typeface="Inter"/>
              <a:sym typeface="Inter"/>
            </a:endParaRPr>
          </a:p>
        </p:txBody>
      </p:sp>
      <p:sp>
        <p:nvSpPr>
          <p:cNvPr id="459" name="Google Shape;459;p37"/>
          <p:cNvSpPr txBox="1"/>
          <p:nvPr/>
        </p:nvSpPr>
        <p:spPr>
          <a:xfrm>
            <a:off x="267600" y="4817730"/>
            <a:ext cx="61737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Adapted from: </a:t>
            </a:r>
            <a:r>
              <a:rPr lang="en" sz="1000" u="sng">
                <a:solidFill>
                  <a:schemeClr val="hlink"/>
                </a:solidFill>
                <a:latin typeface="Inter"/>
                <a:ea typeface="Inter"/>
                <a:cs typeface="Inter"/>
                <a:sym typeface="Inter"/>
                <a:hlinkClick r:id="rId3"/>
              </a:rPr>
              <a:t>Machine Learning: The High Interest Credit Card of Technical Debt (Google)</a:t>
            </a:r>
            <a:endParaRPr sz="1000">
              <a:latin typeface="Inter"/>
              <a:ea typeface="Inter"/>
              <a:cs typeface="Inter"/>
              <a:sym typeface="Inter"/>
            </a:endParaRPr>
          </a:p>
        </p:txBody>
      </p:sp>
      <p:sp>
        <p:nvSpPr>
          <p:cNvPr id="460" name="Google Shape;460;p37"/>
          <p:cNvSpPr/>
          <p:nvPr/>
        </p:nvSpPr>
        <p:spPr>
          <a:xfrm>
            <a:off x="7645525" y="3287300"/>
            <a:ext cx="1293900" cy="149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Feedback loop for testing (IR/NLP/LLM related metrics)</a:t>
            </a:r>
            <a:endParaRPr>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000"/>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1000"/>
                                        <p:tgtEl>
                                          <p:spTgt spid="445"/>
                                        </p:tgtEl>
                                      </p:cBhvr>
                                    </p:animEffect>
                                  </p:childTnLst>
                                </p:cTn>
                              </p:par>
                              <p:par>
                                <p:cTn fill="hold" nodeType="with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1000"/>
                                        <p:tgtEl>
                                          <p:spTgt spid="446"/>
                                        </p:tgtEl>
                                      </p:cBhvr>
                                    </p:animEffec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par>
                                <p:cTn fill="hold" nodeType="with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10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1000"/>
                                        <p:tgtEl>
                                          <p:spTgt spid="450"/>
                                        </p:tgtEl>
                                      </p:cBhvr>
                                    </p:animEffect>
                                  </p:childTnLst>
                                </p:cTn>
                              </p:par>
                              <p:par>
                                <p:cTn fill="hold" nodeType="with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10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000"/>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0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000"/>
                                        <p:tgtEl>
                                          <p:spTgt spid="456"/>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000"/>
                                        <p:tgtEl>
                                          <p:spTgt spid="4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Techniques that we’ll cover in this workshop</a:t>
            </a:r>
            <a:endParaRPr/>
          </a:p>
        </p:txBody>
      </p:sp>
      <p:sp>
        <p:nvSpPr>
          <p:cNvPr id="466" name="Google Shape;466;p38"/>
          <p:cNvSpPr txBox="1"/>
          <p:nvPr/>
        </p:nvSpPr>
        <p:spPr>
          <a:xfrm>
            <a:off x="275775" y="1617200"/>
            <a:ext cx="137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Benchmark test results</a:t>
            </a:r>
            <a:endParaRPr sz="1200">
              <a:solidFill>
                <a:schemeClr val="dk1"/>
              </a:solidFill>
              <a:latin typeface="Inter"/>
              <a:ea typeface="Inter"/>
              <a:cs typeface="Inter"/>
              <a:sym typeface="Inter"/>
            </a:endParaRPr>
          </a:p>
          <a:p>
            <a:pPr indent="0" lvl="0" marL="0" rtl="0" algn="l">
              <a:spcBef>
                <a:spcPts val="0"/>
              </a:spcBef>
              <a:spcAft>
                <a:spcPts val="0"/>
              </a:spcAft>
              <a:buNone/>
            </a:pPr>
            <a:r>
              <a:t/>
            </a:r>
            <a:endParaRPr sz="1200">
              <a:latin typeface="Inter"/>
              <a:ea typeface="Inter"/>
              <a:cs typeface="Inter"/>
              <a:sym typeface="Inter"/>
            </a:endParaRPr>
          </a:p>
          <a:p>
            <a:pPr indent="0" lvl="0" marL="0" rtl="0" algn="l">
              <a:spcBef>
                <a:spcPts val="0"/>
              </a:spcBef>
              <a:spcAft>
                <a:spcPts val="0"/>
              </a:spcAft>
              <a:buNone/>
            </a:pPr>
            <a:r>
              <a:rPr lang="en" sz="1200">
                <a:latin typeface="Inter"/>
                <a:ea typeface="Inter"/>
                <a:cs typeface="Inter"/>
                <a:sym typeface="Inter"/>
              </a:rPr>
              <a:t>Manual exploratory tests</a:t>
            </a:r>
            <a:endParaRPr sz="1200">
              <a:latin typeface="Inter"/>
              <a:ea typeface="Inter"/>
              <a:cs typeface="Inter"/>
              <a:sym typeface="Inter"/>
            </a:endParaRPr>
          </a:p>
        </p:txBody>
      </p:sp>
      <p:sp>
        <p:nvSpPr>
          <p:cNvPr id="467" name="Google Shape;467;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38"/>
          <p:cNvSpPr txBox="1"/>
          <p:nvPr/>
        </p:nvSpPr>
        <p:spPr>
          <a:xfrm>
            <a:off x="7514775" y="2230025"/>
            <a:ext cx="1370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Inter"/>
              <a:ea typeface="Inter"/>
              <a:cs typeface="Inter"/>
              <a:sym typeface="Inter"/>
            </a:endParaRPr>
          </a:p>
        </p:txBody>
      </p:sp>
      <p:sp>
        <p:nvSpPr>
          <p:cNvPr id="469" name="Google Shape;469;p38"/>
          <p:cNvSpPr txBox="1"/>
          <p:nvPr/>
        </p:nvSpPr>
        <p:spPr>
          <a:xfrm>
            <a:off x="7514775" y="2371850"/>
            <a:ext cx="1370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Automated tests</a:t>
            </a:r>
            <a:br>
              <a:rPr lang="en" sz="1200">
                <a:solidFill>
                  <a:schemeClr val="dk1"/>
                </a:solidFill>
                <a:latin typeface="Inter"/>
                <a:ea typeface="Inter"/>
                <a:cs typeface="Inter"/>
                <a:sym typeface="Inter"/>
              </a:rPr>
            </a:br>
            <a:endParaRPr sz="1200">
              <a:solidFill>
                <a:schemeClr val="dk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1200">
              <a:solidFill>
                <a:schemeClr val="dk1"/>
              </a:solidFill>
              <a:latin typeface="Inter"/>
              <a:ea typeface="Inter"/>
              <a:cs typeface="Inter"/>
              <a:sym typeface="Inter"/>
            </a:endParaRPr>
          </a:p>
          <a:p>
            <a:pPr indent="0" lvl="0" marL="0" rtl="0" algn="l">
              <a:spcBef>
                <a:spcPts val="0"/>
              </a:spcBef>
              <a:spcAft>
                <a:spcPts val="0"/>
              </a:spcAft>
              <a:buNone/>
            </a:pPr>
            <a:r>
              <a:rPr lang="en" sz="1200">
                <a:solidFill>
                  <a:schemeClr val="dk1"/>
                </a:solidFill>
                <a:latin typeface="Inter"/>
                <a:ea typeface="Inter"/>
                <a:cs typeface="Inter"/>
                <a:sym typeface="Inter"/>
              </a:rPr>
              <a:t>Adaptive testing loops</a:t>
            </a:r>
            <a:endParaRPr sz="1200">
              <a:solidFill>
                <a:schemeClr val="dk1"/>
              </a:solidFill>
              <a:latin typeface="Inter"/>
              <a:ea typeface="Inter"/>
              <a:cs typeface="Inter"/>
              <a:sym typeface="Inter"/>
            </a:endParaRPr>
          </a:p>
        </p:txBody>
      </p:sp>
      <p:sp>
        <p:nvSpPr>
          <p:cNvPr id="470" name="Google Shape;470;p38"/>
          <p:cNvSpPr/>
          <p:nvPr/>
        </p:nvSpPr>
        <p:spPr>
          <a:xfrm>
            <a:off x="1569400" y="1407625"/>
            <a:ext cx="2867100" cy="16461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Model choice</a:t>
            </a:r>
            <a:br>
              <a:rPr b="1" lang="en" sz="1200">
                <a:solidFill>
                  <a:schemeClr val="lt1"/>
                </a:solidFill>
                <a:latin typeface="Inter"/>
                <a:ea typeface="Inter"/>
                <a:cs typeface="Inter"/>
                <a:sym typeface="Inter"/>
              </a:rPr>
            </a:br>
            <a:endParaRPr b="1"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can we know which LLM to choose for our task, based on {performance, latency, cost, …} considerations?</a:t>
            </a:r>
            <a:endParaRPr sz="1200">
              <a:solidFill>
                <a:schemeClr val="lt1"/>
              </a:solidFill>
              <a:latin typeface="Inter"/>
              <a:ea typeface="Inter"/>
              <a:cs typeface="Inter"/>
              <a:sym typeface="Inter"/>
            </a:endParaRPr>
          </a:p>
        </p:txBody>
      </p:sp>
      <p:sp>
        <p:nvSpPr>
          <p:cNvPr id="471" name="Google Shape;471;p38"/>
          <p:cNvSpPr/>
          <p:nvPr/>
        </p:nvSpPr>
        <p:spPr>
          <a:xfrm>
            <a:off x="1569400" y="3131800"/>
            <a:ext cx="2867100" cy="16461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Task alignment</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do we get the model to adhere to our expectations in a cost-effective way?</a:t>
            </a:r>
            <a:endParaRPr sz="1200">
              <a:solidFill>
                <a:schemeClr val="lt1"/>
              </a:solidFill>
              <a:latin typeface="Inter"/>
              <a:ea typeface="Inter"/>
              <a:cs typeface="Inter"/>
              <a:sym typeface="Inter"/>
            </a:endParaRPr>
          </a:p>
        </p:txBody>
      </p:sp>
      <p:sp>
        <p:nvSpPr>
          <p:cNvPr id="472" name="Google Shape;472;p38"/>
          <p:cNvSpPr/>
          <p:nvPr/>
        </p:nvSpPr>
        <p:spPr>
          <a:xfrm>
            <a:off x="4525050" y="3131800"/>
            <a:ext cx="2867100" cy="1646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Quality assurance over time</a:t>
            </a:r>
            <a:endParaRPr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can we ensure and know if the solution doesn’t degrade 2 months from now?</a:t>
            </a:r>
            <a:endParaRPr sz="1200">
              <a:solidFill>
                <a:schemeClr val="lt1"/>
              </a:solidFill>
              <a:latin typeface="Inter"/>
              <a:ea typeface="Inter"/>
              <a:cs typeface="Inter"/>
              <a:sym typeface="Inter"/>
            </a:endParaRPr>
          </a:p>
        </p:txBody>
      </p:sp>
      <p:sp>
        <p:nvSpPr>
          <p:cNvPr id="473" name="Google Shape;473;p38"/>
          <p:cNvSpPr/>
          <p:nvPr/>
        </p:nvSpPr>
        <p:spPr>
          <a:xfrm>
            <a:off x="4525050" y="1407629"/>
            <a:ext cx="2867100" cy="16461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Quality assurance</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can we ascertain that the model’s completed a task satisfactorily across the {volume, variety, velocity} of the data?</a:t>
            </a:r>
            <a:endParaRPr sz="1200">
              <a:solidFill>
                <a:schemeClr val="lt1"/>
              </a:solidFill>
              <a:latin typeface="Inter"/>
              <a:ea typeface="Inter"/>
              <a:cs typeface="Inter"/>
              <a:sym typeface="Inter"/>
            </a:endParaRPr>
          </a:p>
        </p:txBody>
      </p:sp>
      <p:sp>
        <p:nvSpPr>
          <p:cNvPr id="474" name="Google Shape;474;p38"/>
          <p:cNvSpPr txBox="1"/>
          <p:nvPr/>
        </p:nvSpPr>
        <p:spPr>
          <a:xfrm>
            <a:off x="275775" y="3665200"/>
            <a:ext cx="1370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Inter"/>
                <a:ea typeface="Inter"/>
                <a:cs typeface="Inter"/>
                <a:sym typeface="Inter"/>
              </a:rPr>
              <a:t>Prompt tuning</a:t>
            </a:r>
            <a:br>
              <a:rPr lang="en" sz="1200">
                <a:solidFill>
                  <a:schemeClr val="dk1"/>
                </a:solidFill>
                <a:latin typeface="Inter"/>
                <a:ea typeface="Inter"/>
                <a:cs typeface="Inter"/>
                <a:sym typeface="Inter"/>
              </a:rPr>
            </a:br>
            <a:r>
              <a:rPr lang="en" sz="1200">
                <a:solidFill>
                  <a:schemeClr val="dk1"/>
                </a:solidFill>
                <a:latin typeface="Inter"/>
                <a:ea typeface="Inter"/>
                <a:cs typeface="Inter"/>
                <a:sym typeface="Inter"/>
              </a:rPr>
              <a:t>Intent detection</a:t>
            </a:r>
            <a:br>
              <a:rPr lang="en" sz="1200">
                <a:solidFill>
                  <a:schemeClr val="dk1"/>
                </a:solidFill>
                <a:latin typeface="Inter"/>
                <a:ea typeface="Inter"/>
                <a:cs typeface="Inter"/>
                <a:sym typeface="Inter"/>
              </a:rPr>
            </a:br>
            <a:br>
              <a:rPr lang="en" sz="1200">
                <a:solidFill>
                  <a:schemeClr val="dk1"/>
                </a:solidFill>
                <a:latin typeface="Inter"/>
                <a:ea typeface="Inter"/>
                <a:cs typeface="Inter"/>
                <a:sym typeface="Inter"/>
              </a:rPr>
            </a:br>
            <a:endParaRPr sz="1200">
              <a:solidFill>
                <a:schemeClr val="dk1"/>
              </a:solidFill>
              <a:latin typeface="Inter"/>
              <a:ea typeface="Inter"/>
              <a:cs typeface="Inter"/>
              <a:sym typeface="Inter"/>
            </a:endParaRPr>
          </a:p>
        </p:txBody>
      </p:sp>
      <p:sp>
        <p:nvSpPr>
          <p:cNvPr id="475" name="Google Shape;475;p38"/>
          <p:cNvSpPr/>
          <p:nvPr/>
        </p:nvSpPr>
        <p:spPr>
          <a:xfrm>
            <a:off x="1569400" y="1407625"/>
            <a:ext cx="2867100" cy="1646100"/>
          </a:xfrm>
          <a:prstGeom prst="rect">
            <a:avLst/>
          </a:prstGeom>
          <a:solidFill>
            <a:schemeClr val="accent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Model choice</a:t>
            </a:r>
            <a:br>
              <a:rPr b="1" lang="en" sz="1200">
                <a:solidFill>
                  <a:schemeClr val="lt1"/>
                </a:solidFill>
                <a:latin typeface="Inter"/>
                <a:ea typeface="Inter"/>
                <a:cs typeface="Inter"/>
                <a:sym typeface="Inter"/>
              </a:rPr>
            </a:br>
            <a:endParaRPr b="1"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based on performance, latency, cost, etc, considerations</a:t>
            </a:r>
            <a:endParaRPr sz="1200">
              <a:solidFill>
                <a:schemeClr val="lt1"/>
              </a:solidFill>
              <a:latin typeface="Inter"/>
              <a:ea typeface="Inter"/>
              <a:cs typeface="Inter"/>
              <a:sym typeface="Inter"/>
            </a:endParaRPr>
          </a:p>
        </p:txBody>
      </p:sp>
      <p:sp>
        <p:nvSpPr>
          <p:cNvPr id="476" name="Google Shape;476;p38"/>
          <p:cNvSpPr/>
          <p:nvPr/>
        </p:nvSpPr>
        <p:spPr>
          <a:xfrm>
            <a:off x="1569400" y="3131800"/>
            <a:ext cx="2867100" cy="16461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Task alignment</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do we get the model to adhere to our expectations and not run off the rails?</a:t>
            </a:r>
            <a:endParaRPr sz="1200">
              <a:solidFill>
                <a:schemeClr val="lt1"/>
              </a:solidFill>
              <a:latin typeface="Inter"/>
              <a:ea typeface="Inter"/>
              <a:cs typeface="Inter"/>
              <a:sym typeface="Inter"/>
            </a:endParaRPr>
          </a:p>
        </p:txBody>
      </p:sp>
      <p:sp>
        <p:nvSpPr>
          <p:cNvPr id="477" name="Google Shape;477;p38"/>
          <p:cNvSpPr/>
          <p:nvPr/>
        </p:nvSpPr>
        <p:spPr>
          <a:xfrm>
            <a:off x="4525050" y="3131800"/>
            <a:ext cx="2867100" cy="16461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b="1" lang="en" sz="1200">
                <a:solidFill>
                  <a:schemeClr val="lt1"/>
                </a:solidFill>
                <a:latin typeface="Inter"/>
                <a:ea typeface="Inter"/>
                <a:cs typeface="Inter"/>
                <a:sym typeface="Inter"/>
              </a:rPr>
              <a:t>Monitoring</a:t>
            </a:r>
            <a:endParaRPr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can we ensure and know if the solution doesn’t degrade 2 months from now?</a:t>
            </a:r>
            <a:endParaRPr sz="1200">
              <a:solidFill>
                <a:schemeClr val="lt1"/>
              </a:solidFill>
              <a:latin typeface="Inter"/>
              <a:ea typeface="Inter"/>
              <a:cs typeface="Inter"/>
              <a:sym typeface="Inter"/>
            </a:endParaRPr>
          </a:p>
        </p:txBody>
      </p:sp>
      <p:sp>
        <p:nvSpPr>
          <p:cNvPr id="478" name="Google Shape;478;p38"/>
          <p:cNvSpPr/>
          <p:nvPr/>
        </p:nvSpPr>
        <p:spPr>
          <a:xfrm>
            <a:off x="4525050" y="1407629"/>
            <a:ext cx="2867100" cy="1646100"/>
          </a:xfrm>
          <a:prstGeom prst="rect">
            <a:avLst/>
          </a:prstGeom>
          <a:solidFill>
            <a:schemeClr val="accent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Inter"/>
              <a:ea typeface="Inter"/>
              <a:cs typeface="Inter"/>
              <a:sym typeface="Inter"/>
            </a:endParaRPr>
          </a:p>
          <a:p>
            <a:pPr indent="0" lvl="0" marL="0" rtl="0" algn="l">
              <a:spcBef>
                <a:spcPts val="0"/>
              </a:spcBef>
              <a:spcAft>
                <a:spcPts val="0"/>
              </a:spcAft>
              <a:buNone/>
            </a:pPr>
            <a:r>
              <a:rPr b="1" lang="en" sz="1200">
                <a:solidFill>
                  <a:schemeClr val="lt1"/>
                </a:solidFill>
                <a:latin typeface="Inter"/>
                <a:ea typeface="Inter"/>
                <a:cs typeface="Inter"/>
                <a:sym typeface="Inter"/>
              </a:rPr>
              <a:t>Quality assurance</a:t>
            </a:r>
            <a:endParaRPr b="1" sz="1200">
              <a:solidFill>
                <a:schemeClr val="lt1"/>
              </a:solidFill>
              <a:latin typeface="Inter"/>
              <a:ea typeface="Inter"/>
              <a:cs typeface="Inter"/>
              <a:sym typeface="Inter"/>
            </a:endParaRPr>
          </a:p>
          <a:p>
            <a:pPr indent="0" lvl="0" marL="0" rtl="0" algn="l">
              <a:spcBef>
                <a:spcPts val="0"/>
              </a:spcBef>
              <a:spcAft>
                <a:spcPts val="0"/>
              </a:spcAft>
              <a:buNone/>
            </a:pPr>
            <a:r>
              <a:t/>
            </a:r>
            <a:endParaRPr sz="1200">
              <a:solidFill>
                <a:schemeClr val="lt1"/>
              </a:solidFill>
              <a:latin typeface="Inter"/>
              <a:ea typeface="Inter"/>
              <a:cs typeface="Inter"/>
              <a:sym typeface="Inter"/>
            </a:endParaRPr>
          </a:p>
          <a:p>
            <a:pPr indent="0" lvl="0" marL="0" rtl="0" algn="l">
              <a:spcBef>
                <a:spcPts val="0"/>
              </a:spcBef>
              <a:spcAft>
                <a:spcPts val="0"/>
              </a:spcAft>
              <a:buNone/>
            </a:pPr>
            <a:r>
              <a:rPr lang="en" sz="1200">
                <a:solidFill>
                  <a:schemeClr val="lt1"/>
                </a:solidFill>
                <a:latin typeface="Inter"/>
                <a:ea typeface="Inter"/>
                <a:cs typeface="Inter"/>
                <a:sym typeface="Inter"/>
              </a:rPr>
              <a:t>How to test and validate the performance?</a:t>
            </a:r>
            <a:endParaRPr sz="1200">
              <a:solidFill>
                <a:schemeClr val="lt1"/>
              </a:solidFill>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3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Verifying</a:t>
            </a:r>
            <a:r>
              <a:rPr lang="en"/>
              <a:t> an LLM task through a series of tests</a:t>
            </a:r>
            <a:endParaRPr/>
          </a:p>
        </p:txBody>
      </p:sp>
      <p:sp>
        <p:nvSpPr>
          <p:cNvPr id="484" name="Google Shape;484;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39"/>
          <p:cNvSpPr/>
          <p:nvPr/>
        </p:nvSpPr>
        <p:spPr>
          <a:xfrm>
            <a:off x="433375" y="1407924"/>
            <a:ext cx="1138200" cy="61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Inter"/>
                <a:ea typeface="Inter"/>
                <a:cs typeface="Inter"/>
                <a:sym typeface="Inter"/>
              </a:rPr>
              <a:t>The App ✨</a:t>
            </a:r>
            <a:endParaRPr sz="1200">
              <a:latin typeface="Inter"/>
              <a:ea typeface="Inter"/>
              <a:cs typeface="Inter"/>
              <a:sym typeface="Inter"/>
            </a:endParaRPr>
          </a:p>
        </p:txBody>
      </p:sp>
      <p:sp>
        <p:nvSpPr>
          <p:cNvPr id="486" name="Google Shape;486;p39"/>
          <p:cNvSpPr/>
          <p:nvPr/>
        </p:nvSpPr>
        <p:spPr>
          <a:xfrm>
            <a:off x="2193050" y="862200"/>
            <a:ext cx="1585200" cy="40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Task</a:t>
            </a:r>
            <a:endParaRPr b="1" sz="1200">
              <a:latin typeface="Inter"/>
              <a:ea typeface="Inter"/>
              <a:cs typeface="Inter"/>
              <a:sym typeface="Inter"/>
            </a:endParaRPr>
          </a:p>
        </p:txBody>
      </p:sp>
      <p:sp>
        <p:nvSpPr>
          <p:cNvPr id="487" name="Google Shape;487;p39"/>
          <p:cNvSpPr/>
          <p:nvPr/>
        </p:nvSpPr>
        <p:spPr>
          <a:xfrm>
            <a:off x="2040650" y="2372305"/>
            <a:ext cx="1585200" cy="405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Attribute extraction</a:t>
            </a:r>
            <a:endParaRPr sz="1200">
              <a:solidFill>
                <a:schemeClr val="lt1"/>
              </a:solidFill>
              <a:latin typeface="Inter"/>
              <a:ea typeface="Inter"/>
              <a:cs typeface="Inter"/>
              <a:sym typeface="Inter"/>
            </a:endParaRPr>
          </a:p>
        </p:txBody>
      </p:sp>
      <p:sp>
        <p:nvSpPr>
          <p:cNvPr id="488" name="Google Shape;488;p39"/>
          <p:cNvSpPr/>
          <p:nvPr/>
        </p:nvSpPr>
        <p:spPr>
          <a:xfrm>
            <a:off x="4367125" y="862200"/>
            <a:ext cx="1585200" cy="40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Tests</a:t>
            </a:r>
            <a:endParaRPr b="1" sz="1200">
              <a:latin typeface="Inter"/>
              <a:ea typeface="Inter"/>
              <a:cs typeface="Inter"/>
              <a:sym typeface="Inter"/>
            </a:endParaRPr>
          </a:p>
        </p:txBody>
      </p:sp>
      <p:sp>
        <p:nvSpPr>
          <p:cNvPr id="489" name="Google Shape;489;p39"/>
          <p:cNvSpPr/>
          <p:nvPr/>
        </p:nvSpPr>
        <p:spPr>
          <a:xfrm>
            <a:off x="209875" y="862200"/>
            <a:ext cx="1585200" cy="40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Inter"/>
                <a:ea typeface="Inter"/>
                <a:cs typeface="Inter"/>
                <a:sym typeface="Inter"/>
              </a:rPr>
              <a:t>Application</a:t>
            </a:r>
            <a:endParaRPr b="1" sz="1200">
              <a:latin typeface="Inter"/>
              <a:ea typeface="Inter"/>
              <a:cs typeface="Inter"/>
              <a:sym typeface="Inter"/>
            </a:endParaRPr>
          </a:p>
        </p:txBody>
      </p:sp>
      <p:sp>
        <p:nvSpPr>
          <p:cNvPr id="490" name="Google Shape;490;p39"/>
          <p:cNvSpPr/>
          <p:nvPr/>
        </p:nvSpPr>
        <p:spPr>
          <a:xfrm>
            <a:off x="4367125" y="2132712"/>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Example-based tests</a:t>
            </a:r>
            <a:endParaRPr sz="1200">
              <a:solidFill>
                <a:schemeClr val="lt1"/>
              </a:solidFill>
              <a:latin typeface="Inter"/>
              <a:ea typeface="Inter"/>
              <a:cs typeface="Inter"/>
              <a:sym typeface="Inter"/>
            </a:endParaRPr>
          </a:p>
        </p:txBody>
      </p:sp>
      <p:cxnSp>
        <p:nvCxnSpPr>
          <p:cNvPr id="491" name="Google Shape;491;p39"/>
          <p:cNvCxnSpPr>
            <a:stCxn id="487" idx="3"/>
            <a:endCxn id="490" idx="1"/>
          </p:cNvCxnSpPr>
          <p:nvPr/>
        </p:nvCxnSpPr>
        <p:spPr>
          <a:xfrm flipH="1" rot="10800000">
            <a:off x="3625850" y="2456905"/>
            <a:ext cx="741300" cy="1179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492" name="Google Shape;492;p39"/>
          <p:cNvSpPr/>
          <p:nvPr/>
        </p:nvSpPr>
        <p:spPr>
          <a:xfrm>
            <a:off x="4367125" y="1391122"/>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Manual exploratory tests</a:t>
            </a:r>
            <a:endParaRPr sz="1200">
              <a:solidFill>
                <a:schemeClr val="lt1"/>
              </a:solidFill>
              <a:latin typeface="Inter"/>
              <a:ea typeface="Inter"/>
              <a:cs typeface="Inter"/>
              <a:sym typeface="Inter"/>
            </a:endParaRPr>
          </a:p>
        </p:txBody>
      </p:sp>
      <p:cxnSp>
        <p:nvCxnSpPr>
          <p:cNvPr id="493" name="Google Shape;493;p39"/>
          <p:cNvCxnSpPr>
            <a:stCxn id="487" idx="3"/>
            <a:endCxn id="492" idx="1"/>
          </p:cNvCxnSpPr>
          <p:nvPr/>
        </p:nvCxnSpPr>
        <p:spPr>
          <a:xfrm flipH="1" rot="10800000">
            <a:off x="3625850" y="1715305"/>
            <a:ext cx="741300" cy="8595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494" name="Google Shape;494;p39"/>
          <p:cNvSpPr/>
          <p:nvPr/>
        </p:nvSpPr>
        <p:spPr>
          <a:xfrm>
            <a:off x="4366925" y="3615891"/>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A</a:t>
            </a:r>
            <a:r>
              <a:rPr lang="en" sz="1200">
                <a:solidFill>
                  <a:schemeClr val="lt1"/>
                </a:solidFill>
                <a:latin typeface="Inter"/>
                <a:ea typeface="Inter"/>
                <a:cs typeface="Inter"/>
                <a:sym typeface="Inter"/>
              </a:rPr>
              <a:t>uto-eval tests (a.k.a. </a:t>
            </a:r>
            <a:r>
              <a:rPr lang="en" sz="1200">
                <a:solidFill>
                  <a:schemeClr val="lt1"/>
                </a:solidFill>
                <a:latin typeface="Inter"/>
                <a:ea typeface="Inter"/>
                <a:cs typeface="Inter"/>
                <a:sym typeface="Inter"/>
              </a:rPr>
              <a:t>LLM-based</a:t>
            </a:r>
            <a:r>
              <a:rPr lang="en" sz="1200">
                <a:solidFill>
                  <a:schemeClr val="lt1"/>
                </a:solidFill>
                <a:latin typeface="Inter"/>
                <a:ea typeface="Inter"/>
                <a:cs typeface="Inter"/>
                <a:sym typeface="Inter"/>
              </a:rPr>
              <a:t> tests</a:t>
            </a:r>
            <a:r>
              <a:rPr lang="en" sz="1200">
                <a:solidFill>
                  <a:schemeClr val="lt1"/>
                </a:solidFill>
                <a:latin typeface="Inter"/>
                <a:ea typeface="Inter"/>
                <a:cs typeface="Inter"/>
                <a:sym typeface="Inter"/>
              </a:rPr>
              <a:t>)</a:t>
            </a:r>
            <a:endParaRPr sz="1200">
              <a:solidFill>
                <a:schemeClr val="lt1"/>
              </a:solidFill>
              <a:latin typeface="Inter"/>
              <a:ea typeface="Inter"/>
              <a:cs typeface="Inter"/>
              <a:sym typeface="Inter"/>
            </a:endParaRPr>
          </a:p>
        </p:txBody>
      </p:sp>
      <p:sp>
        <p:nvSpPr>
          <p:cNvPr id="495" name="Google Shape;495;p39"/>
          <p:cNvSpPr txBox="1"/>
          <p:nvPr/>
        </p:nvSpPr>
        <p:spPr>
          <a:xfrm>
            <a:off x="6119525" y="1507750"/>
            <a:ext cx="1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Exercise 1</a:t>
            </a:r>
            <a:endParaRPr>
              <a:latin typeface="Inter"/>
              <a:ea typeface="Inter"/>
              <a:cs typeface="Inter"/>
              <a:sym typeface="Inter"/>
            </a:endParaRPr>
          </a:p>
        </p:txBody>
      </p:sp>
      <p:sp>
        <p:nvSpPr>
          <p:cNvPr id="496" name="Google Shape;496;p39"/>
          <p:cNvSpPr txBox="1"/>
          <p:nvPr/>
        </p:nvSpPr>
        <p:spPr>
          <a:xfrm>
            <a:off x="6119525" y="2252675"/>
            <a:ext cx="1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Exercise 2</a:t>
            </a:r>
            <a:endParaRPr>
              <a:latin typeface="Inter"/>
              <a:ea typeface="Inter"/>
              <a:cs typeface="Inter"/>
              <a:sym typeface="Inter"/>
            </a:endParaRPr>
          </a:p>
        </p:txBody>
      </p:sp>
      <p:sp>
        <p:nvSpPr>
          <p:cNvPr id="497" name="Google Shape;497;p39"/>
          <p:cNvSpPr txBox="1"/>
          <p:nvPr/>
        </p:nvSpPr>
        <p:spPr>
          <a:xfrm>
            <a:off x="6119525" y="4487450"/>
            <a:ext cx="198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Exercise 5</a:t>
            </a:r>
            <a:endParaRPr>
              <a:latin typeface="Inter"/>
              <a:ea typeface="Inter"/>
              <a:cs typeface="Inter"/>
              <a:sym typeface="Inter"/>
            </a:endParaRPr>
          </a:p>
        </p:txBody>
      </p:sp>
      <p:sp>
        <p:nvSpPr>
          <p:cNvPr id="498" name="Google Shape;498;p39"/>
          <p:cNvSpPr/>
          <p:nvPr/>
        </p:nvSpPr>
        <p:spPr>
          <a:xfrm>
            <a:off x="4367125" y="2874301"/>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Behaviour driven</a:t>
            </a:r>
            <a:r>
              <a:rPr lang="en" sz="1200">
                <a:solidFill>
                  <a:schemeClr val="lt1"/>
                </a:solidFill>
                <a:latin typeface="Inter"/>
                <a:ea typeface="Inter"/>
                <a:cs typeface="Inter"/>
                <a:sym typeface="Inter"/>
              </a:rPr>
              <a:t> tests</a:t>
            </a:r>
            <a:endParaRPr sz="1200">
              <a:solidFill>
                <a:schemeClr val="lt1"/>
              </a:solidFill>
              <a:latin typeface="Inter"/>
              <a:ea typeface="Inter"/>
              <a:cs typeface="Inter"/>
              <a:sym typeface="Inter"/>
            </a:endParaRPr>
          </a:p>
        </p:txBody>
      </p:sp>
      <p:cxnSp>
        <p:nvCxnSpPr>
          <p:cNvPr id="499" name="Google Shape;499;p39"/>
          <p:cNvCxnSpPr>
            <a:stCxn id="487" idx="3"/>
            <a:endCxn id="498" idx="1"/>
          </p:cNvCxnSpPr>
          <p:nvPr/>
        </p:nvCxnSpPr>
        <p:spPr>
          <a:xfrm>
            <a:off x="3625850" y="2574805"/>
            <a:ext cx="741300" cy="6237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500" name="Google Shape;500;p39"/>
          <p:cNvSpPr/>
          <p:nvPr/>
        </p:nvSpPr>
        <p:spPr>
          <a:xfrm>
            <a:off x="4367125" y="4357481"/>
            <a:ext cx="1585200" cy="648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Adversarial tests</a:t>
            </a:r>
            <a:endParaRPr sz="1200">
              <a:solidFill>
                <a:schemeClr val="lt1"/>
              </a:solidFill>
              <a:latin typeface="Inter"/>
              <a:ea typeface="Inter"/>
              <a:cs typeface="Inter"/>
              <a:sym typeface="Inter"/>
            </a:endParaRPr>
          </a:p>
        </p:txBody>
      </p:sp>
      <p:cxnSp>
        <p:nvCxnSpPr>
          <p:cNvPr id="501" name="Google Shape;501;p39"/>
          <p:cNvCxnSpPr>
            <a:stCxn id="487" idx="3"/>
            <a:endCxn id="500" idx="1"/>
          </p:cNvCxnSpPr>
          <p:nvPr/>
        </p:nvCxnSpPr>
        <p:spPr>
          <a:xfrm>
            <a:off x="3625850" y="2574805"/>
            <a:ext cx="741300" cy="21069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502" name="Google Shape;502;p39"/>
          <p:cNvSpPr txBox="1"/>
          <p:nvPr/>
        </p:nvSpPr>
        <p:spPr>
          <a:xfrm>
            <a:off x="6119525" y="2997600"/>
            <a:ext cx="1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Exercise 3</a:t>
            </a:r>
            <a:endParaRPr>
              <a:latin typeface="Inter"/>
              <a:ea typeface="Inter"/>
              <a:cs typeface="Inter"/>
              <a:sym typeface="Inter"/>
            </a:endParaRPr>
          </a:p>
        </p:txBody>
      </p:sp>
      <p:sp>
        <p:nvSpPr>
          <p:cNvPr id="503" name="Google Shape;503;p39"/>
          <p:cNvSpPr txBox="1"/>
          <p:nvPr/>
        </p:nvSpPr>
        <p:spPr>
          <a:xfrm>
            <a:off x="6119525" y="3742525"/>
            <a:ext cx="112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Exercise 4</a:t>
            </a:r>
            <a:endParaRPr>
              <a:latin typeface="Inter"/>
              <a:ea typeface="Inter"/>
              <a:cs typeface="Inter"/>
              <a:sym typeface="Inter"/>
            </a:endParaRPr>
          </a:p>
        </p:txBody>
      </p:sp>
      <p:sp>
        <p:nvSpPr>
          <p:cNvPr id="504" name="Google Shape;504;p39"/>
          <p:cNvSpPr/>
          <p:nvPr/>
        </p:nvSpPr>
        <p:spPr>
          <a:xfrm>
            <a:off x="2040650" y="3362905"/>
            <a:ext cx="1585200" cy="4050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lt1"/>
                </a:solidFill>
                <a:latin typeface="Inter"/>
                <a:ea typeface="Inter"/>
                <a:cs typeface="Inter"/>
                <a:sym typeface="Inter"/>
              </a:rPr>
              <a:t>Summarize</a:t>
            </a:r>
            <a:endParaRPr sz="1200">
              <a:solidFill>
                <a:schemeClr val="lt1"/>
              </a:solidFill>
              <a:latin typeface="Inter"/>
              <a:ea typeface="Inter"/>
              <a:cs typeface="Inter"/>
              <a:sym typeface="Inter"/>
            </a:endParaRPr>
          </a:p>
        </p:txBody>
      </p:sp>
      <p:cxnSp>
        <p:nvCxnSpPr>
          <p:cNvPr id="505" name="Google Shape;505;p39"/>
          <p:cNvCxnSpPr>
            <a:stCxn id="504" idx="3"/>
            <a:endCxn id="494" idx="1"/>
          </p:cNvCxnSpPr>
          <p:nvPr/>
        </p:nvCxnSpPr>
        <p:spPr>
          <a:xfrm>
            <a:off x="3625850" y="3565405"/>
            <a:ext cx="741000" cy="374700"/>
          </a:xfrm>
          <a:prstGeom prst="curvedConnector3">
            <a:avLst>
              <a:gd fmla="val 50005"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40"/>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Exercise 1</a:t>
            </a:r>
            <a:endParaRPr/>
          </a:p>
          <a:p>
            <a:pPr indent="0" lvl="0" marL="0" rtl="0" algn="l">
              <a:spcBef>
                <a:spcPts val="0"/>
              </a:spcBef>
              <a:spcAft>
                <a:spcPts val="0"/>
              </a:spcAft>
              <a:buNone/>
            </a:pPr>
            <a:r>
              <a:rPr lang="en" sz="2000">
                <a:solidFill>
                  <a:schemeClr val="accent2"/>
                </a:solidFill>
                <a:latin typeface="Inter"/>
                <a:ea typeface="Inter"/>
                <a:cs typeface="Inter"/>
                <a:sym typeface="Inter"/>
              </a:rPr>
              <a:t>Manual exploratory tests</a:t>
            </a:r>
            <a:endParaRPr sz="2000">
              <a:solidFill>
                <a:schemeClr val="accent2"/>
              </a:solidFill>
              <a:latin typeface="Inter"/>
              <a:ea typeface="Inter"/>
              <a:cs typeface="Inter"/>
              <a:sym typeface="Inter"/>
            </a:endParaRPr>
          </a:p>
        </p:txBody>
      </p:sp>
      <p:sp>
        <p:nvSpPr>
          <p:cNvPr id="511" name="Google Shape;511;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512" name="Google Shape;512;p40"/>
          <p:cNvPicPr preferRelativeResize="0"/>
          <p:nvPr/>
        </p:nvPicPr>
        <p:blipFill>
          <a:blip r:embed="rId3">
            <a:alphaModFix/>
          </a:blip>
          <a:stretch>
            <a:fillRect/>
          </a:stretch>
        </p:blipFill>
        <p:spPr>
          <a:xfrm>
            <a:off x="4067850" y="0"/>
            <a:ext cx="5143501" cy="51435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1</a:t>
            </a:r>
            <a:endParaRPr/>
          </a:p>
        </p:txBody>
      </p:sp>
      <p:sp>
        <p:nvSpPr>
          <p:cNvPr id="518" name="Google Shape;518;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9" name="Google Shape;519;p41"/>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Manual exploratory testing</a:t>
            </a:r>
            <a:endParaRPr/>
          </a:p>
        </p:txBody>
      </p:sp>
      <p:sp>
        <p:nvSpPr>
          <p:cNvPr id="520" name="Google Shape;520;p41"/>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Tool</a:t>
            </a:r>
            <a:r>
              <a:rPr lang="en" sz="1400"/>
              <a:t>: notebook or </a:t>
            </a:r>
            <a:r>
              <a:rPr lang="en" sz="1400" u="sng">
                <a:solidFill>
                  <a:schemeClr val="hlink"/>
                </a:solidFill>
                <a:hlinkClick r:id="rId3"/>
              </a:rPr>
              <a:t>https://aviary.anyscale.com/</a:t>
            </a:r>
            <a:endParaRPr sz="1400"/>
          </a:p>
          <a:p>
            <a:pPr indent="0" lvl="0" marL="0" rtl="0" algn="l">
              <a:spcBef>
                <a:spcPts val="1200"/>
              </a:spcBef>
              <a:spcAft>
                <a:spcPts val="0"/>
              </a:spcAft>
              <a:buNone/>
            </a:pPr>
            <a:r>
              <a:rPr b="1" lang="en" sz="1400"/>
              <a:t>Objective</a:t>
            </a:r>
            <a:r>
              <a:rPr lang="en" sz="1400"/>
              <a:t>: Get LLM to extract technical skills from a piece of unstructured text and return it as a JSON object. Compare different LLM performance on aviary.</a:t>
            </a:r>
            <a:endParaRPr sz="1400"/>
          </a:p>
          <a:p>
            <a:pPr indent="0" lvl="0" marL="0" rtl="0" algn="l">
              <a:spcBef>
                <a:spcPts val="1200"/>
              </a:spcBef>
              <a:spcAft>
                <a:spcPts val="0"/>
              </a:spcAft>
              <a:buNone/>
            </a:pPr>
            <a:r>
              <a:rPr b="1" lang="en" sz="1400"/>
              <a:t>Todos:</a:t>
            </a:r>
            <a:endParaRPr sz="1400"/>
          </a:p>
          <a:p>
            <a:pPr indent="-317500" lvl="0" marL="457200" rtl="0" algn="l">
              <a:spcBef>
                <a:spcPts val="1200"/>
              </a:spcBef>
              <a:spcAft>
                <a:spcPts val="0"/>
              </a:spcAft>
              <a:buSzPts val="1400"/>
              <a:buChar char="●"/>
            </a:pPr>
            <a:r>
              <a:rPr lang="en" sz="1400"/>
              <a:t>Get input </a:t>
            </a:r>
            <a:r>
              <a:rPr lang="en" sz="1400"/>
              <a:t>data from the workshop notebook </a:t>
            </a:r>
            <a:r>
              <a:rPr b="1" lang="en" sz="1400"/>
              <a:t>llmops_and_crafts.ipynb</a:t>
            </a:r>
            <a:r>
              <a:rPr lang="en" sz="1400"/>
              <a:t> on our repo </a:t>
            </a:r>
            <a:r>
              <a:rPr lang="en" sz="1400" u="sng">
                <a:solidFill>
                  <a:schemeClr val="hlink"/>
                </a:solidFill>
                <a:hlinkClick r:id="rId4"/>
              </a:rPr>
              <a:t>https://github.com/mlops-and-crafts/llm-workshop</a:t>
            </a:r>
            <a:endParaRPr sz="1400"/>
          </a:p>
          <a:p>
            <a:pPr indent="-317500" lvl="0" marL="457200" rtl="0" algn="l">
              <a:spcBef>
                <a:spcPts val="0"/>
              </a:spcBef>
              <a:spcAft>
                <a:spcPts val="0"/>
              </a:spcAft>
              <a:buSzPts val="1400"/>
              <a:buChar char="●"/>
            </a:pPr>
            <a:r>
              <a:rPr lang="en" sz="1400"/>
              <a:t>Prompt design. Try one or more of the following</a:t>
            </a:r>
            <a:endParaRPr sz="1400"/>
          </a:p>
          <a:p>
            <a:pPr indent="-292100" lvl="1" marL="914400" rtl="0" algn="l">
              <a:spcBef>
                <a:spcPts val="0"/>
              </a:spcBef>
              <a:spcAft>
                <a:spcPts val="0"/>
              </a:spcAft>
              <a:buSzPts val="1000"/>
              <a:buChar char="○"/>
            </a:pPr>
            <a:r>
              <a:rPr lang="en" sz="1000"/>
              <a:t>Be very specific about the instruction and task</a:t>
            </a:r>
            <a:endParaRPr sz="1000"/>
          </a:p>
          <a:p>
            <a:pPr indent="-292100" lvl="1" marL="914400" rtl="0" algn="l">
              <a:spcBef>
                <a:spcPts val="0"/>
              </a:spcBef>
              <a:spcAft>
                <a:spcPts val="0"/>
              </a:spcAft>
              <a:buSzPts val="1000"/>
              <a:buChar char="○"/>
            </a:pPr>
            <a:r>
              <a:rPr lang="en" sz="1000"/>
              <a:t>Prompt sandwich</a:t>
            </a:r>
            <a:endParaRPr sz="1000"/>
          </a:p>
          <a:p>
            <a:pPr indent="-292100" lvl="2" marL="1371600" rtl="0" algn="l">
              <a:spcBef>
                <a:spcPts val="0"/>
              </a:spcBef>
              <a:spcAft>
                <a:spcPts val="0"/>
              </a:spcAft>
              <a:buSzPts val="1000"/>
              <a:buChar char="■"/>
            </a:pPr>
            <a:r>
              <a:rPr lang="en" sz="1000"/>
              <a:t>System: Steer the conversation and define role of the assistant</a:t>
            </a:r>
            <a:endParaRPr sz="1000"/>
          </a:p>
          <a:p>
            <a:pPr indent="-292100" lvl="2" marL="1371600" rtl="0" algn="l">
              <a:spcBef>
                <a:spcPts val="0"/>
              </a:spcBef>
              <a:spcAft>
                <a:spcPts val="0"/>
              </a:spcAft>
              <a:buSzPts val="1000"/>
              <a:buChar char="■"/>
            </a:pPr>
            <a:r>
              <a:rPr lang="en" sz="1000"/>
              <a:t>Provide context</a:t>
            </a:r>
            <a:endParaRPr sz="1000"/>
          </a:p>
          <a:p>
            <a:pPr indent="-292100" lvl="2" marL="1371600" rtl="0" algn="l">
              <a:spcBef>
                <a:spcPts val="0"/>
              </a:spcBef>
              <a:spcAft>
                <a:spcPts val="0"/>
              </a:spcAft>
              <a:buSzPts val="1000"/>
              <a:buChar char="■"/>
            </a:pPr>
            <a:r>
              <a:rPr lang="en" sz="1000"/>
              <a:t>Instruction: Ask a question or make a request</a:t>
            </a:r>
            <a:endParaRPr sz="1000"/>
          </a:p>
          <a:p>
            <a:pPr indent="-292100" lvl="1" marL="914400" rtl="0" algn="l">
              <a:spcBef>
                <a:spcPts val="0"/>
              </a:spcBef>
              <a:spcAft>
                <a:spcPts val="0"/>
              </a:spcAft>
              <a:buSzPts val="1000"/>
              <a:buChar char="○"/>
            </a:pPr>
            <a:r>
              <a:rPr lang="en" sz="1000"/>
              <a:t>Few-shot prompting</a:t>
            </a:r>
            <a:endParaRPr sz="1000"/>
          </a:p>
          <a:p>
            <a:pPr indent="-292100" lvl="1" marL="914400" rtl="0" algn="l">
              <a:spcBef>
                <a:spcPts val="0"/>
              </a:spcBef>
              <a:spcAft>
                <a:spcPts val="0"/>
              </a:spcAft>
              <a:buSzPts val="1000"/>
              <a:buChar char="○"/>
            </a:pPr>
            <a:r>
              <a:rPr lang="en" sz="1000"/>
              <a:t>Start simple and iterate</a:t>
            </a:r>
            <a:endParaRPr sz="1000"/>
          </a:p>
          <a:p>
            <a:pPr indent="0" lvl="0" marL="0" rtl="0" algn="l">
              <a:spcBef>
                <a:spcPts val="1200"/>
              </a:spcBef>
              <a:spcAft>
                <a:spcPts val="120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2: </a:t>
            </a:r>
            <a:endParaRPr/>
          </a:p>
        </p:txBody>
      </p:sp>
      <p:sp>
        <p:nvSpPr>
          <p:cNvPr id="526" name="Google Shape;52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42"/>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Manual exploratory testing</a:t>
            </a:r>
            <a:endParaRPr/>
          </a:p>
        </p:txBody>
      </p:sp>
      <p:sp>
        <p:nvSpPr>
          <p:cNvPr id="528" name="Google Shape;528;p42"/>
          <p:cNvSpPr txBox="1"/>
          <p:nvPr/>
        </p:nvSpPr>
        <p:spPr>
          <a:xfrm>
            <a:off x="1999700" y="2608225"/>
            <a:ext cx="4928100" cy="18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Bitter"/>
                <a:ea typeface="Bitter"/>
                <a:cs typeface="Bitter"/>
                <a:sym typeface="Bitter"/>
              </a:rPr>
              <a:t>Results and Discussion</a:t>
            </a:r>
            <a:endParaRPr b="1" sz="2800">
              <a:solidFill>
                <a:schemeClr val="dk1"/>
              </a:solidFill>
              <a:latin typeface="Bitter"/>
              <a:ea typeface="Bitter"/>
              <a:cs typeface="Bitter"/>
              <a:sym typeface="Bitter"/>
            </a:endParaRPr>
          </a:p>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Some suggestions</a:t>
            </a:r>
            <a:endParaRPr/>
          </a:p>
        </p:txBody>
      </p:sp>
      <p:sp>
        <p:nvSpPr>
          <p:cNvPr id="534" name="Google Shape;534;p43"/>
          <p:cNvSpPr txBox="1"/>
          <p:nvPr>
            <p:ph idx="1" type="body"/>
          </p:nvPr>
        </p:nvSpPr>
        <p:spPr>
          <a:xfrm>
            <a:off x="369000" y="1361400"/>
            <a:ext cx="23937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Reviewing b</a:t>
            </a:r>
            <a:r>
              <a:rPr lang="en" sz="1400"/>
              <a:t>enchmark tests </a:t>
            </a:r>
            <a:r>
              <a:rPr lang="en" sz="1400"/>
              <a:t>can save you some time from trial and error.</a:t>
            </a:r>
            <a:endParaRPr sz="1400"/>
          </a:p>
          <a:p>
            <a:pPr indent="0" lvl="0" marL="0" rtl="0" algn="l">
              <a:spcBef>
                <a:spcPts val="1200"/>
              </a:spcBef>
              <a:spcAft>
                <a:spcPts val="1200"/>
              </a:spcAft>
              <a:buNone/>
            </a:pPr>
            <a:r>
              <a:rPr lang="en" sz="1400"/>
              <a:t>But, results on </a:t>
            </a:r>
            <a:r>
              <a:rPr i="1" lang="en" sz="1400"/>
              <a:t>your</a:t>
            </a:r>
            <a:r>
              <a:rPr lang="en" sz="1400"/>
              <a:t> task and </a:t>
            </a:r>
            <a:r>
              <a:rPr i="1" lang="en" sz="1400"/>
              <a:t>your </a:t>
            </a:r>
            <a:r>
              <a:rPr lang="en" sz="1400"/>
              <a:t>prompt tuning will be different from benchmark results</a:t>
            </a:r>
            <a:endParaRPr sz="1400"/>
          </a:p>
        </p:txBody>
      </p:sp>
      <p:sp>
        <p:nvSpPr>
          <p:cNvPr id="535" name="Google Shape;535;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43"/>
          <p:cNvSpPr txBox="1"/>
          <p:nvPr/>
        </p:nvSpPr>
        <p:spPr>
          <a:xfrm>
            <a:off x="2353900" y="4075350"/>
            <a:ext cx="3740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Inter"/>
                <a:ea typeface="Inter"/>
                <a:cs typeface="Inter"/>
                <a:sym typeface="Inter"/>
              </a:rPr>
              <a:t>Source: </a:t>
            </a:r>
            <a:r>
              <a:rPr lang="en" sz="1100" u="sng">
                <a:solidFill>
                  <a:schemeClr val="hlink"/>
                </a:solidFill>
                <a:latin typeface="Inter"/>
                <a:ea typeface="Inter"/>
                <a:cs typeface="Inter"/>
                <a:sym typeface="Inter"/>
                <a:hlinkClick r:id="rId3"/>
              </a:rPr>
              <a:t>HuggingFaceH4/open_llm_leaderboard</a:t>
            </a:r>
            <a:endParaRPr sz="1100">
              <a:latin typeface="Inter"/>
              <a:ea typeface="Inter"/>
              <a:cs typeface="Inter"/>
              <a:sym typeface="Inter"/>
            </a:endParaRPr>
          </a:p>
        </p:txBody>
      </p:sp>
      <p:pic>
        <p:nvPicPr>
          <p:cNvPr id="537" name="Google Shape;537;p43"/>
          <p:cNvPicPr preferRelativeResize="0"/>
          <p:nvPr/>
        </p:nvPicPr>
        <p:blipFill>
          <a:blip r:embed="rId4">
            <a:alphaModFix/>
          </a:blip>
          <a:stretch>
            <a:fillRect/>
          </a:stretch>
        </p:blipFill>
        <p:spPr>
          <a:xfrm>
            <a:off x="2762700" y="1399188"/>
            <a:ext cx="6076503" cy="2495283"/>
          </a:xfrm>
          <a:prstGeom prst="rect">
            <a:avLst/>
          </a:prstGeom>
          <a:noFill/>
          <a:ln>
            <a:noFill/>
          </a:ln>
        </p:spPr>
      </p:pic>
      <p:pic>
        <p:nvPicPr>
          <p:cNvPr id="538" name="Google Shape;538;p43"/>
          <p:cNvPicPr preferRelativeResize="0"/>
          <p:nvPr/>
        </p:nvPicPr>
        <p:blipFill>
          <a:blip r:embed="rId5">
            <a:alphaModFix/>
          </a:blip>
          <a:stretch>
            <a:fillRect/>
          </a:stretch>
        </p:blipFill>
        <p:spPr>
          <a:xfrm>
            <a:off x="5662950" y="2316600"/>
            <a:ext cx="3434225" cy="2413249"/>
          </a:xfrm>
          <a:prstGeom prst="rect">
            <a:avLst/>
          </a:prstGeom>
          <a:noFill/>
          <a:ln>
            <a:noFill/>
          </a:ln>
        </p:spPr>
      </p:pic>
      <p:sp>
        <p:nvSpPr>
          <p:cNvPr id="539" name="Google Shape;539;p43"/>
          <p:cNvSpPr txBox="1"/>
          <p:nvPr/>
        </p:nvSpPr>
        <p:spPr>
          <a:xfrm>
            <a:off x="4784000" y="4777800"/>
            <a:ext cx="527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accent2"/>
                </a:solidFill>
              </a:rPr>
              <a:t>https://huggingface.co/spaces/lmsys/chatbot-arena-leaderboard</a:t>
            </a:r>
            <a:endParaRPr sz="1100" u="sng">
              <a:solidFill>
                <a:schemeClr val="accen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4"/>
          <p:cNvSpPr txBox="1"/>
          <p:nvPr>
            <p:ph type="ctrTitle"/>
          </p:nvPr>
        </p:nvSpPr>
        <p:spPr>
          <a:xfrm>
            <a:off x="369000" y="365700"/>
            <a:ext cx="38985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Exercise 2</a:t>
            </a:r>
            <a:endParaRPr/>
          </a:p>
          <a:p>
            <a:pPr indent="0" lvl="0" marL="0" rtl="0" algn="l">
              <a:spcBef>
                <a:spcPts val="0"/>
              </a:spcBef>
              <a:spcAft>
                <a:spcPts val="0"/>
              </a:spcAft>
              <a:buNone/>
            </a:pPr>
            <a:r>
              <a:rPr lang="en" sz="2000">
                <a:solidFill>
                  <a:schemeClr val="accent2"/>
                </a:solidFill>
                <a:latin typeface="Inter"/>
                <a:ea typeface="Inter"/>
                <a:cs typeface="Inter"/>
                <a:sym typeface="Inter"/>
              </a:rPr>
              <a:t>Automated tests: Example-based tests</a:t>
            </a:r>
            <a:endParaRPr sz="2000">
              <a:solidFill>
                <a:schemeClr val="accent2"/>
              </a:solidFill>
              <a:latin typeface="Inter"/>
              <a:ea typeface="Inter"/>
              <a:cs typeface="Inter"/>
              <a:sym typeface="Inter"/>
            </a:endParaRPr>
          </a:p>
        </p:txBody>
      </p:sp>
      <p:sp>
        <p:nvSpPr>
          <p:cNvPr id="545" name="Google Shape;54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546" name="Google Shape;546;p44"/>
          <p:cNvPicPr preferRelativeResize="0"/>
          <p:nvPr/>
        </p:nvPicPr>
        <p:blipFill>
          <a:blip r:embed="rId3">
            <a:alphaModFix/>
          </a:blip>
          <a:stretch>
            <a:fillRect/>
          </a:stretch>
        </p:blipFill>
        <p:spPr>
          <a:xfrm>
            <a:off x="4028225" y="0"/>
            <a:ext cx="5143501" cy="5143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4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But first, w</a:t>
            </a:r>
            <a:r>
              <a:rPr lang="en"/>
              <a:t>hy bother with automated tests?</a:t>
            </a:r>
            <a:endParaRPr/>
          </a:p>
        </p:txBody>
      </p:sp>
      <p:sp>
        <p:nvSpPr>
          <p:cNvPr id="552" name="Google Shape;55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45"/>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To guard against production defects that are detected too late!</a:t>
            </a:r>
            <a:endParaRPr/>
          </a:p>
        </p:txBody>
      </p:sp>
      <p:pic>
        <p:nvPicPr>
          <p:cNvPr id="554" name="Google Shape;554;p45"/>
          <p:cNvPicPr preferRelativeResize="0"/>
          <p:nvPr/>
        </p:nvPicPr>
        <p:blipFill>
          <a:blip r:embed="rId3">
            <a:alphaModFix/>
          </a:blip>
          <a:stretch>
            <a:fillRect/>
          </a:stretch>
        </p:blipFill>
        <p:spPr>
          <a:xfrm>
            <a:off x="2580225" y="1223300"/>
            <a:ext cx="3983560" cy="3554497"/>
          </a:xfrm>
          <a:prstGeom prst="rect">
            <a:avLst/>
          </a:prstGeom>
          <a:noFill/>
          <a:ln>
            <a:noFill/>
          </a:ln>
          <a:effectLst>
            <a:outerShdw blurRad="57150" rotWithShape="0" algn="bl" dir="5400000" dist="19050">
              <a:srgbClr val="000000">
                <a:alpha val="50000"/>
              </a:srgbClr>
            </a:outerShdw>
          </a:effectLst>
        </p:spPr>
      </p:pic>
      <p:sp>
        <p:nvSpPr>
          <p:cNvPr id="555" name="Google Shape;555;p45"/>
          <p:cNvSpPr/>
          <p:nvPr/>
        </p:nvSpPr>
        <p:spPr>
          <a:xfrm>
            <a:off x="4136125" y="2845801"/>
            <a:ext cx="2376600" cy="120600"/>
          </a:xfrm>
          <a:prstGeom prst="rect">
            <a:avLst/>
          </a:prstGeom>
          <a:solidFill>
            <a:srgbClr val="FFF200">
              <a:alpha val="56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2717225" y="2966325"/>
            <a:ext cx="2738400" cy="156000"/>
          </a:xfrm>
          <a:prstGeom prst="rect">
            <a:avLst/>
          </a:prstGeom>
          <a:solidFill>
            <a:srgbClr val="FFF200">
              <a:alpha val="56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4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2</a:t>
            </a:r>
            <a:endParaRPr/>
          </a:p>
        </p:txBody>
      </p:sp>
      <p:sp>
        <p:nvSpPr>
          <p:cNvPr id="562" name="Google Shape;56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63" name="Google Shape;563;p46"/>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t>Automated tests: Example-based tests</a:t>
            </a:r>
            <a:endParaRPr/>
          </a:p>
        </p:txBody>
      </p:sp>
      <p:sp>
        <p:nvSpPr>
          <p:cNvPr id="564" name="Google Shape;564;p46"/>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Tool</a:t>
            </a:r>
            <a:r>
              <a:rPr lang="en"/>
              <a:t>: Jupyter notebook on google colab, sagemaker studio lab or local machine</a:t>
            </a:r>
            <a:endParaRPr/>
          </a:p>
          <a:p>
            <a:pPr indent="0" lvl="0" marL="0" rtl="0" algn="l">
              <a:spcBef>
                <a:spcPts val="1200"/>
              </a:spcBef>
              <a:spcAft>
                <a:spcPts val="0"/>
              </a:spcAft>
              <a:buNone/>
            </a:pPr>
            <a:r>
              <a:rPr b="1" lang="en"/>
              <a:t>Objective</a:t>
            </a:r>
            <a:r>
              <a:rPr lang="en"/>
              <a:t>: Get the failing test (for Exercise 2) to pass</a:t>
            </a:r>
            <a:endParaRPr/>
          </a:p>
          <a:p>
            <a:pPr indent="0" lvl="0" marL="0" rtl="0" algn="l">
              <a:spcBef>
                <a:spcPts val="1200"/>
              </a:spcBef>
              <a:spcAft>
                <a:spcPts val="0"/>
              </a:spcAft>
              <a:buNone/>
            </a:pPr>
            <a:br>
              <a:rPr b="1" lang="en"/>
            </a:br>
            <a:r>
              <a:rPr b="1" lang="en"/>
              <a:t>Todos:</a:t>
            </a:r>
            <a:endParaRPr b="1"/>
          </a:p>
          <a:p>
            <a:pPr indent="-330200" lvl="0" marL="457200" rtl="0" algn="l">
              <a:spcBef>
                <a:spcPts val="1200"/>
              </a:spcBef>
              <a:spcAft>
                <a:spcPts val="0"/>
              </a:spcAft>
              <a:buSzPts val="1600"/>
              <a:buChar char="●"/>
            </a:pPr>
            <a:r>
              <a:rPr lang="en"/>
              <a:t>Run the cells in Exercise 2</a:t>
            </a:r>
            <a:endParaRPr/>
          </a:p>
          <a:p>
            <a:pPr indent="-304800" lvl="1" marL="914400" rtl="0" algn="l">
              <a:spcBef>
                <a:spcPts val="0"/>
              </a:spcBef>
              <a:spcAft>
                <a:spcPts val="0"/>
              </a:spcAft>
              <a:buSzPts val="1200"/>
              <a:buChar char="○"/>
            </a:pPr>
            <a:r>
              <a:rPr lang="en"/>
              <a:t>Follow along with comments and descriptions in the notebook</a:t>
            </a:r>
            <a:endParaRPr/>
          </a:p>
          <a:p>
            <a:pPr indent="-330200" lvl="0" marL="457200" rtl="0" algn="l">
              <a:spcBef>
                <a:spcPts val="0"/>
              </a:spcBef>
              <a:spcAft>
                <a:spcPts val="0"/>
              </a:spcAft>
              <a:buSzPts val="1600"/>
              <a:buChar char="●"/>
            </a:pPr>
            <a:r>
              <a:rPr lang="en"/>
              <a:t>Try to get the test to pass, </a:t>
            </a:r>
            <a:r>
              <a:rPr lang="en"/>
              <a:t>by improving the prompt (e.g. start with your prompt which gave the best results in Exercise 1, and then iterate)</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Agenda</a:t>
            </a:r>
            <a:endParaRPr/>
          </a:p>
        </p:txBody>
      </p:sp>
      <p:graphicFrame>
        <p:nvGraphicFramePr>
          <p:cNvPr id="98" name="Google Shape;98;p20"/>
          <p:cNvGraphicFramePr/>
          <p:nvPr/>
        </p:nvGraphicFramePr>
        <p:xfrm>
          <a:off x="374450" y="1536300"/>
          <a:ext cx="3000000" cy="3000000"/>
        </p:xfrm>
        <a:graphic>
          <a:graphicData uri="http://schemas.openxmlformats.org/drawingml/2006/table">
            <a:tbl>
              <a:tblPr>
                <a:noFill/>
                <a:tableStyleId>{E59D50DF-E703-4833-9000-7853FF88715B}</a:tableStyleId>
              </a:tblPr>
              <a:tblGrid>
                <a:gridCol w="4021650"/>
                <a:gridCol w="869250"/>
              </a:tblGrid>
              <a:tr h="564800">
                <a:tc>
                  <a:txBody>
                    <a:bodyPr/>
                    <a:lstStyle/>
                    <a:p>
                      <a:pPr indent="0" lvl="0" marL="0" marR="0" rtl="0" algn="l">
                        <a:lnSpc>
                          <a:spcPct val="200000"/>
                        </a:lnSpc>
                        <a:spcBef>
                          <a:spcPts val="0"/>
                        </a:spcBef>
                        <a:spcAft>
                          <a:spcPts val="1200"/>
                        </a:spcAft>
                        <a:buNone/>
                      </a:pPr>
                      <a:r>
                        <a:rPr b="1" lang="en" sz="1200">
                          <a:solidFill>
                            <a:schemeClr val="dk1"/>
                          </a:solidFill>
                          <a:latin typeface="Inter"/>
                          <a:ea typeface="Inter"/>
                          <a:cs typeface="Inter"/>
                          <a:sym typeface="Inter"/>
                        </a:rPr>
                        <a:t>S</a:t>
                      </a:r>
                      <a:r>
                        <a:rPr b="1" lang="en" sz="1200">
                          <a:solidFill>
                            <a:schemeClr val="dk1"/>
                          </a:solidFill>
                          <a:latin typeface="Inter"/>
                          <a:ea typeface="Inter"/>
                          <a:cs typeface="Inter"/>
                          <a:sym typeface="Inter"/>
                        </a:rPr>
                        <a:t>etting up:</a:t>
                      </a:r>
                      <a:r>
                        <a:rPr lang="en" sz="1200">
                          <a:solidFill>
                            <a:schemeClr val="dk1"/>
                          </a:solidFill>
                          <a:latin typeface="Inter"/>
                          <a:ea typeface="Inter"/>
                          <a:cs typeface="Inter"/>
                          <a:sym typeface="Inter"/>
                        </a:rPr>
                        <a:t> LLMs and prompting 101 </a:t>
                      </a:r>
                      <a:endParaRPr sz="1200">
                        <a:solidFill>
                          <a:schemeClr val="dk1"/>
                        </a:solidFill>
                        <a:latin typeface="Inter"/>
                        <a:ea typeface="Inter"/>
                        <a:cs typeface="Inter"/>
                        <a:sym typeface="Inter"/>
                      </a:endParaRPr>
                    </a:p>
                  </a:txBody>
                  <a:tcPr marT="0" marB="0" marR="914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56271"/>
                      </a:solidFill>
                      <a:prstDash val="dot"/>
                      <a:round/>
                      <a:headEnd len="sm" w="sm" type="none"/>
                      <a:tailEnd len="sm" w="sm" type="none"/>
                    </a:lnT>
                    <a:lnB cap="flat" cmpd="sng" w="9525">
                      <a:solidFill>
                        <a:srgbClr val="556271"/>
                      </a:solidFill>
                      <a:prstDash val="dot"/>
                      <a:round/>
                      <a:headEnd len="sm" w="sm" type="none"/>
                      <a:tailEnd len="sm" w="sm" type="none"/>
                    </a:lnB>
                  </a:tcPr>
                </a:tc>
                <a:tc>
                  <a:txBody>
                    <a:bodyPr/>
                    <a:lstStyle/>
                    <a:p>
                      <a:pPr indent="0" lvl="0" marL="0" marR="0" rtl="0" algn="l">
                        <a:lnSpc>
                          <a:spcPct val="200000"/>
                        </a:lnSpc>
                        <a:spcBef>
                          <a:spcPts val="0"/>
                        </a:spcBef>
                        <a:spcAft>
                          <a:spcPts val="1200"/>
                        </a:spcAft>
                        <a:buNone/>
                      </a:pPr>
                      <a:r>
                        <a:rPr lang="en" sz="1200">
                          <a:solidFill>
                            <a:schemeClr val="dk1"/>
                          </a:solidFill>
                          <a:latin typeface="Inter"/>
                          <a:ea typeface="Inter"/>
                          <a:cs typeface="Inter"/>
                          <a:sym typeface="Inter"/>
                        </a:rPr>
                        <a:t>6pm</a:t>
                      </a:r>
                      <a:endParaRPr sz="1200">
                        <a:solidFill>
                          <a:schemeClr val="dk1"/>
                        </a:solidFill>
                        <a:latin typeface="Inter"/>
                        <a:ea typeface="Inter"/>
                        <a:cs typeface="Inter"/>
                        <a:sym typeface="Inter"/>
                      </a:endParaRPr>
                    </a:p>
                  </a:txBody>
                  <a:tcPr marT="0" marB="0" marR="914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56271"/>
                      </a:solidFill>
                      <a:prstDash val="dot"/>
                      <a:round/>
                      <a:headEnd len="sm" w="sm" type="none"/>
                      <a:tailEnd len="sm" w="sm" type="none"/>
                    </a:lnT>
                    <a:lnB cap="flat" cmpd="sng" w="9525">
                      <a:solidFill>
                        <a:srgbClr val="556271"/>
                      </a:solidFill>
                      <a:prstDash val="dot"/>
                      <a:round/>
                      <a:headEnd len="sm" w="sm" type="none"/>
                      <a:tailEnd len="sm" w="sm" type="none"/>
                    </a:lnB>
                  </a:tcPr>
                </a:tc>
              </a:tr>
              <a:tr h="564800">
                <a:tc>
                  <a:txBody>
                    <a:bodyPr/>
                    <a:lstStyle/>
                    <a:p>
                      <a:pPr indent="0" lvl="0" marL="0" rtl="0" algn="l">
                        <a:lnSpc>
                          <a:spcPct val="200000"/>
                        </a:lnSpc>
                        <a:spcBef>
                          <a:spcPts val="0"/>
                        </a:spcBef>
                        <a:spcAft>
                          <a:spcPts val="1200"/>
                        </a:spcAft>
                        <a:buClr>
                          <a:schemeClr val="dk1"/>
                        </a:buClr>
                        <a:buSzPts val="1100"/>
                        <a:buFont typeface="Arial"/>
                        <a:buNone/>
                      </a:pPr>
                      <a:r>
                        <a:rPr b="1" lang="en" sz="1200">
                          <a:solidFill>
                            <a:schemeClr val="dk1"/>
                          </a:solidFill>
                          <a:latin typeface="Inter"/>
                          <a:ea typeface="Inter"/>
                          <a:cs typeface="Inter"/>
                          <a:sym typeface="Inter"/>
                        </a:rPr>
                        <a:t>The workshop:</a:t>
                      </a:r>
                      <a:r>
                        <a:rPr lang="en" sz="1200">
                          <a:solidFill>
                            <a:schemeClr val="dk1"/>
                          </a:solidFill>
                          <a:latin typeface="Inter"/>
                          <a:ea typeface="Inter"/>
                          <a:cs typeface="Inter"/>
                          <a:sym typeface="Inter"/>
                        </a:rPr>
                        <a:t> </a:t>
                      </a:r>
                      <a:r>
                        <a:rPr lang="en" sz="1200">
                          <a:solidFill>
                            <a:schemeClr val="dk1"/>
                          </a:solidFill>
                          <a:latin typeface="Inter"/>
                          <a:ea typeface="Inter"/>
                          <a:cs typeface="Inter"/>
                          <a:sym typeface="Inter"/>
                        </a:rPr>
                        <a:t>Getting hands-on with LLMs</a:t>
                      </a:r>
                      <a:endParaRPr sz="1200">
                        <a:solidFill>
                          <a:schemeClr val="dk1"/>
                        </a:solidFill>
                        <a:latin typeface="Inter"/>
                        <a:ea typeface="Inter"/>
                        <a:cs typeface="Inter"/>
                        <a:sym typeface="Inter"/>
                      </a:endParaRPr>
                    </a:p>
                  </a:txBody>
                  <a:tcPr marT="0" marB="0" marR="914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56271"/>
                      </a:solidFill>
                      <a:prstDash val="dot"/>
                      <a:round/>
                      <a:headEnd len="sm" w="sm" type="none"/>
                      <a:tailEnd len="sm" w="sm" type="none"/>
                    </a:lnT>
                    <a:lnB cap="flat" cmpd="sng" w="9525">
                      <a:solidFill>
                        <a:srgbClr val="556271"/>
                      </a:solidFill>
                      <a:prstDash val="dot"/>
                      <a:round/>
                      <a:headEnd len="sm" w="sm" type="none"/>
                      <a:tailEnd len="sm" w="sm" type="none"/>
                    </a:lnB>
                  </a:tcPr>
                </a:tc>
                <a:tc>
                  <a:txBody>
                    <a:bodyPr/>
                    <a:lstStyle/>
                    <a:p>
                      <a:pPr indent="0" lvl="0" marL="0" rtl="0" algn="l">
                        <a:lnSpc>
                          <a:spcPct val="200000"/>
                        </a:lnSpc>
                        <a:spcBef>
                          <a:spcPts val="0"/>
                        </a:spcBef>
                        <a:spcAft>
                          <a:spcPts val="1200"/>
                        </a:spcAft>
                        <a:buNone/>
                      </a:pPr>
                      <a:r>
                        <a:rPr lang="en" sz="1200">
                          <a:solidFill>
                            <a:schemeClr val="dk1"/>
                          </a:solidFill>
                          <a:latin typeface="Inter"/>
                          <a:ea typeface="Inter"/>
                          <a:cs typeface="Inter"/>
                          <a:sym typeface="Inter"/>
                        </a:rPr>
                        <a:t>6.20pm</a:t>
                      </a:r>
                      <a:endParaRPr sz="1200">
                        <a:solidFill>
                          <a:schemeClr val="dk1"/>
                        </a:solidFill>
                        <a:latin typeface="Inter"/>
                        <a:ea typeface="Inter"/>
                        <a:cs typeface="Inter"/>
                        <a:sym typeface="Inter"/>
                      </a:endParaRPr>
                    </a:p>
                  </a:txBody>
                  <a:tcPr marT="0" marB="0" marR="914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56271"/>
                      </a:solidFill>
                      <a:prstDash val="dot"/>
                      <a:round/>
                      <a:headEnd len="sm" w="sm" type="none"/>
                      <a:tailEnd len="sm" w="sm" type="none"/>
                    </a:lnT>
                    <a:lnB cap="flat" cmpd="sng" w="9525">
                      <a:solidFill>
                        <a:srgbClr val="556271"/>
                      </a:solidFill>
                      <a:prstDash val="dot"/>
                      <a:round/>
                      <a:headEnd len="sm" w="sm" type="none"/>
                      <a:tailEnd len="sm" w="sm" type="none"/>
                    </a:lnB>
                  </a:tcPr>
                </a:tc>
              </a:tr>
              <a:tr h="641850">
                <a:tc>
                  <a:txBody>
                    <a:bodyPr/>
                    <a:lstStyle/>
                    <a:p>
                      <a:pPr indent="0" lvl="0" marL="0" rtl="0" algn="l">
                        <a:lnSpc>
                          <a:spcPct val="200000"/>
                        </a:lnSpc>
                        <a:spcBef>
                          <a:spcPts val="0"/>
                        </a:spcBef>
                        <a:spcAft>
                          <a:spcPts val="1200"/>
                        </a:spcAft>
                        <a:buClr>
                          <a:schemeClr val="dk1"/>
                        </a:buClr>
                        <a:buSzPts val="1100"/>
                        <a:buFont typeface="Arial"/>
                        <a:buNone/>
                      </a:pPr>
                      <a:r>
                        <a:rPr b="1" lang="en" sz="1200">
                          <a:solidFill>
                            <a:schemeClr val="dk1"/>
                          </a:solidFill>
                          <a:latin typeface="Inter"/>
                          <a:ea typeface="Inter"/>
                          <a:cs typeface="Inter"/>
                          <a:sym typeface="Inter"/>
                        </a:rPr>
                        <a:t>Reflections</a:t>
                      </a:r>
                      <a:r>
                        <a:rPr b="1" lang="en" sz="1200">
                          <a:solidFill>
                            <a:schemeClr val="dk1"/>
                          </a:solidFill>
                          <a:latin typeface="Inter"/>
                          <a:ea typeface="Inter"/>
                          <a:cs typeface="Inter"/>
                          <a:sym typeface="Inter"/>
                        </a:rPr>
                        <a:t>:</a:t>
                      </a:r>
                      <a:r>
                        <a:rPr lang="en" sz="1200">
                          <a:solidFill>
                            <a:schemeClr val="dk1"/>
                          </a:solidFill>
                          <a:latin typeface="Inter"/>
                          <a:ea typeface="Inter"/>
                          <a:cs typeface="Inter"/>
                          <a:sym typeface="Inter"/>
                        </a:rPr>
                        <a:t> </a:t>
                      </a:r>
                      <a:r>
                        <a:rPr lang="en" sz="1200">
                          <a:solidFill>
                            <a:schemeClr val="dk1"/>
                          </a:solidFill>
                          <a:latin typeface="Inter"/>
                          <a:ea typeface="Inter"/>
                          <a:cs typeface="Inter"/>
                          <a:sym typeface="Inter"/>
                        </a:rPr>
                        <a:t>What are your takeaways?</a:t>
                      </a:r>
                      <a:endParaRPr sz="1200">
                        <a:solidFill>
                          <a:schemeClr val="dk1"/>
                        </a:solidFill>
                        <a:latin typeface="Inter"/>
                        <a:ea typeface="Inter"/>
                        <a:cs typeface="Inter"/>
                        <a:sym typeface="Inter"/>
                      </a:endParaRPr>
                    </a:p>
                  </a:txBody>
                  <a:tcPr marT="0" marB="0" marR="914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56271"/>
                      </a:solidFill>
                      <a:prstDash val="dot"/>
                      <a:round/>
                      <a:headEnd len="sm" w="sm" type="none"/>
                      <a:tailEnd len="sm" w="sm" type="none"/>
                    </a:lnT>
                    <a:lnB cap="flat" cmpd="sng" w="9525">
                      <a:solidFill>
                        <a:srgbClr val="556271"/>
                      </a:solidFill>
                      <a:prstDash val="dot"/>
                      <a:round/>
                      <a:headEnd len="sm" w="sm" type="none"/>
                      <a:tailEnd len="sm" w="sm" type="none"/>
                    </a:lnB>
                  </a:tcPr>
                </a:tc>
                <a:tc>
                  <a:txBody>
                    <a:bodyPr/>
                    <a:lstStyle/>
                    <a:p>
                      <a:pPr indent="0" lvl="0" marL="0" rtl="0" algn="l">
                        <a:lnSpc>
                          <a:spcPct val="200000"/>
                        </a:lnSpc>
                        <a:spcBef>
                          <a:spcPts val="0"/>
                        </a:spcBef>
                        <a:spcAft>
                          <a:spcPts val="1200"/>
                        </a:spcAft>
                        <a:buNone/>
                      </a:pPr>
                      <a:r>
                        <a:rPr lang="en" sz="1200">
                          <a:solidFill>
                            <a:schemeClr val="dk1"/>
                          </a:solidFill>
                          <a:latin typeface="Inter"/>
                          <a:ea typeface="Inter"/>
                          <a:cs typeface="Inter"/>
                          <a:sym typeface="Inter"/>
                        </a:rPr>
                        <a:t>7.20pm</a:t>
                      </a:r>
                      <a:endParaRPr sz="1200">
                        <a:solidFill>
                          <a:schemeClr val="dk1"/>
                        </a:solidFill>
                        <a:latin typeface="Inter"/>
                        <a:ea typeface="Inter"/>
                        <a:cs typeface="Inter"/>
                        <a:sym typeface="Inter"/>
                      </a:endParaRPr>
                    </a:p>
                  </a:txBody>
                  <a:tcPr marT="0" marB="0" marR="914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56271"/>
                      </a:solidFill>
                      <a:prstDash val="dot"/>
                      <a:round/>
                      <a:headEnd len="sm" w="sm" type="none"/>
                      <a:tailEnd len="sm" w="sm" type="none"/>
                    </a:lnT>
                    <a:lnB cap="flat" cmpd="sng" w="9525">
                      <a:solidFill>
                        <a:srgbClr val="556271"/>
                      </a:solidFill>
                      <a:prstDash val="dot"/>
                      <a:round/>
                      <a:headEnd len="sm" w="sm" type="none"/>
                      <a:tailEnd len="sm" w="sm" type="none"/>
                    </a:lnB>
                  </a:tcPr>
                </a:tc>
              </a:tr>
              <a:tr h="564800">
                <a:tc>
                  <a:txBody>
                    <a:bodyPr/>
                    <a:lstStyle/>
                    <a:p>
                      <a:pPr indent="0" lvl="0" marL="0" rtl="0" algn="l">
                        <a:lnSpc>
                          <a:spcPct val="200000"/>
                        </a:lnSpc>
                        <a:spcBef>
                          <a:spcPts val="0"/>
                        </a:spcBef>
                        <a:spcAft>
                          <a:spcPts val="1200"/>
                        </a:spcAft>
                        <a:buNone/>
                      </a:pPr>
                      <a:r>
                        <a:rPr b="1" lang="en" sz="1200">
                          <a:solidFill>
                            <a:schemeClr val="dk1"/>
                          </a:solidFill>
                          <a:latin typeface="Inter"/>
                          <a:ea typeface="Inter"/>
                          <a:cs typeface="Inter"/>
                          <a:sym typeface="Inter"/>
                        </a:rPr>
                        <a:t>Parting ideas:</a:t>
                      </a:r>
                      <a:r>
                        <a:rPr lang="en" sz="1200">
                          <a:solidFill>
                            <a:schemeClr val="dk1"/>
                          </a:solidFill>
                          <a:latin typeface="Inter"/>
                          <a:ea typeface="Inter"/>
                          <a:cs typeface="Inter"/>
                          <a:sym typeface="Inter"/>
                        </a:rPr>
                        <a:t> Recommendations for getting started </a:t>
                      </a:r>
                      <a:endParaRPr sz="1200">
                        <a:solidFill>
                          <a:schemeClr val="dk1"/>
                        </a:solidFill>
                        <a:latin typeface="Inter"/>
                        <a:ea typeface="Inter"/>
                        <a:cs typeface="Inter"/>
                        <a:sym typeface="Inter"/>
                      </a:endParaRPr>
                    </a:p>
                  </a:txBody>
                  <a:tcPr marT="0" marB="0" marR="914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56271"/>
                      </a:solidFill>
                      <a:prstDash val="dot"/>
                      <a:round/>
                      <a:headEnd len="sm" w="sm" type="none"/>
                      <a:tailEnd len="sm" w="sm" type="none"/>
                    </a:lnT>
                    <a:lnB cap="flat" cmpd="sng" w="9525">
                      <a:solidFill>
                        <a:srgbClr val="556271"/>
                      </a:solidFill>
                      <a:prstDash val="dot"/>
                      <a:round/>
                      <a:headEnd len="sm" w="sm" type="none"/>
                      <a:tailEnd len="sm" w="sm" type="none"/>
                    </a:lnB>
                  </a:tcPr>
                </a:tc>
                <a:tc>
                  <a:txBody>
                    <a:bodyPr/>
                    <a:lstStyle/>
                    <a:p>
                      <a:pPr indent="0" lvl="0" marL="0" rtl="0" algn="l">
                        <a:lnSpc>
                          <a:spcPct val="200000"/>
                        </a:lnSpc>
                        <a:spcBef>
                          <a:spcPts val="0"/>
                        </a:spcBef>
                        <a:spcAft>
                          <a:spcPts val="1200"/>
                        </a:spcAft>
                        <a:buClr>
                          <a:schemeClr val="dk1"/>
                        </a:buClr>
                        <a:buSzPts val="1100"/>
                        <a:buFont typeface="Arial"/>
                        <a:buNone/>
                      </a:pPr>
                      <a:r>
                        <a:rPr lang="en" sz="1200">
                          <a:solidFill>
                            <a:schemeClr val="dk1"/>
                          </a:solidFill>
                          <a:latin typeface="Inter"/>
                          <a:ea typeface="Inter"/>
                          <a:cs typeface="Inter"/>
                          <a:sym typeface="Inter"/>
                        </a:rPr>
                        <a:t>7</a:t>
                      </a:r>
                      <a:r>
                        <a:rPr lang="en" sz="1200">
                          <a:solidFill>
                            <a:schemeClr val="dk1"/>
                          </a:solidFill>
                          <a:latin typeface="Inter"/>
                          <a:ea typeface="Inter"/>
                          <a:cs typeface="Inter"/>
                          <a:sym typeface="Inter"/>
                        </a:rPr>
                        <a:t>.30pm</a:t>
                      </a:r>
                      <a:endParaRPr b="1" sz="1200">
                        <a:solidFill>
                          <a:schemeClr val="dk1"/>
                        </a:solidFill>
                        <a:latin typeface="Inter"/>
                        <a:ea typeface="Inter"/>
                        <a:cs typeface="Inter"/>
                        <a:sym typeface="Inter"/>
                      </a:endParaRPr>
                    </a:p>
                  </a:txBody>
                  <a:tcPr marT="0" marB="0" marR="91425"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556271"/>
                      </a:solidFill>
                      <a:prstDash val="dot"/>
                      <a:round/>
                      <a:headEnd len="sm" w="sm" type="none"/>
                      <a:tailEnd len="sm" w="sm" type="none"/>
                    </a:lnT>
                    <a:lnB cap="flat" cmpd="sng" w="9525">
                      <a:solidFill>
                        <a:srgbClr val="556271"/>
                      </a:solidFill>
                      <a:prstDash val="dot"/>
                      <a:round/>
                      <a:headEnd len="sm" w="sm" type="none"/>
                      <a:tailEnd len="sm" w="sm" type="none"/>
                    </a:lnB>
                  </a:tcPr>
                </a:tc>
              </a:tr>
            </a:tbl>
          </a:graphicData>
        </a:graphic>
      </p:graphicFrame>
      <p:sp>
        <p:nvSpPr>
          <p:cNvPr id="99" name="Google Shape;9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0" name="Google Shape;100;p20"/>
          <p:cNvPicPr preferRelativeResize="0"/>
          <p:nvPr/>
        </p:nvPicPr>
        <p:blipFill>
          <a:blip r:embed="rId3">
            <a:alphaModFix/>
          </a:blip>
          <a:stretch>
            <a:fillRect/>
          </a:stretch>
        </p:blipFill>
        <p:spPr>
          <a:xfrm>
            <a:off x="5586600" y="753300"/>
            <a:ext cx="3188400" cy="36369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2: </a:t>
            </a:r>
            <a:endParaRPr/>
          </a:p>
        </p:txBody>
      </p:sp>
      <p:sp>
        <p:nvSpPr>
          <p:cNvPr id="570" name="Google Shape;570;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47"/>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Automated tests: Example-based tests</a:t>
            </a:r>
            <a:endParaRPr/>
          </a:p>
        </p:txBody>
      </p:sp>
      <p:sp>
        <p:nvSpPr>
          <p:cNvPr id="572" name="Google Shape;572;p47"/>
          <p:cNvSpPr txBox="1"/>
          <p:nvPr/>
        </p:nvSpPr>
        <p:spPr>
          <a:xfrm>
            <a:off x="1999700" y="2608225"/>
            <a:ext cx="4928100" cy="18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800">
                <a:solidFill>
                  <a:schemeClr val="dk1"/>
                </a:solidFill>
                <a:latin typeface="Bitter"/>
                <a:ea typeface="Bitter"/>
                <a:cs typeface="Bitter"/>
                <a:sym typeface="Bitter"/>
              </a:rPr>
              <a:t>Results and Discussion</a:t>
            </a:r>
            <a:endParaRPr b="1" sz="2800">
              <a:solidFill>
                <a:schemeClr val="dk1"/>
              </a:solidFill>
              <a:latin typeface="Bitter"/>
              <a:ea typeface="Bitter"/>
              <a:cs typeface="Bitter"/>
              <a:sym typeface="Bitter"/>
            </a:endParaRPr>
          </a:p>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Some suggestions</a:t>
            </a:r>
            <a:endParaRPr/>
          </a:p>
        </p:txBody>
      </p:sp>
      <p:sp>
        <p:nvSpPr>
          <p:cNvPr id="578" name="Google Shape;578;p48"/>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Example based test can be quite </a:t>
            </a:r>
            <a:r>
              <a:rPr b="1" lang="en"/>
              <a:t>brittle</a:t>
            </a:r>
            <a:r>
              <a:rPr lang="en"/>
              <a:t> given the stochastic nature of LLMs. When response does not have to be exact can test for embedding similarity of response and expected (e.g. using </a:t>
            </a:r>
            <a:r>
              <a:rPr b="1" lang="en"/>
              <a:t>langkit</a:t>
            </a:r>
            <a:r>
              <a:rPr lang="en"/>
              <a:t> library)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Getting LLMs to generate correct JSON can be </a:t>
            </a:r>
            <a:r>
              <a:rPr lang="en"/>
              <a:t>surprisingly</a:t>
            </a:r>
            <a:r>
              <a:rPr lang="en"/>
              <a:t> difficult out of the box!</a:t>
            </a:r>
            <a:endParaRPr/>
          </a:p>
          <a:p>
            <a:pPr indent="-330200" lvl="0" marL="457200" rtl="0" algn="l">
              <a:spcBef>
                <a:spcPts val="1200"/>
              </a:spcBef>
              <a:spcAft>
                <a:spcPts val="0"/>
              </a:spcAft>
              <a:buSzPts val="1600"/>
              <a:buChar char="●"/>
            </a:pPr>
            <a:r>
              <a:rPr lang="en"/>
              <a:t>Libraries like </a:t>
            </a:r>
            <a:r>
              <a:rPr b="1" lang="en"/>
              <a:t>guardrails</a:t>
            </a:r>
            <a:r>
              <a:rPr lang="en"/>
              <a:t> or </a:t>
            </a:r>
            <a:r>
              <a:rPr b="1" lang="en"/>
              <a:t>outlines</a:t>
            </a:r>
            <a:r>
              <a:rPr lang="en"/>
              <a:t> can make sure the response follow a precise format</a:t>
            </a:r>
            <a:endParaRPr/>
          </a:p>
          <a:p>
            <a:pPr indent="-330200" lvl="0" marL="457200" rtl="0" algn="l">
              <a:spcBef>
                <a:spcPts val="0"/>
              </a:spcBef>
              <a:spcAft>
                <a:spcPts val="0"/>
              </a:spcAft>
              <a:buSzPts val="1600"/>
              <a:buChar char="●"/>
            </a:pPr>
            <a:r>
              <a:rPr lang="en"/>
              <a:t>If you are using openai can use function calls combined with </a:t>
            </a:r>
            <a:r>
              <a:rPr b="1" lang="en"/>
              <a:t>instructor</a:t>
            </a:r>
            <a:r>
              <a:rPr lang="en"/>
              <a:t> library</a:t>
            </a:r>
            <a:endParaRPr/>
          </a:p>
          <a:p>
            <a:pPr indent="0" lvl="0" marL="0" rtl="0" algn="l">
              <a:spcBef>
                <a:spcPts val="1200"/>
              </a:spcBef>
              <a:spcAft>
                <a:spcPts val="1200"/>
              </a:spcAft>
              <a:buNone/>
            </a:pPr>
            <a:r>
              <a:t/>
            </a:r>
            <a:endParaRPr/>
          </a:p>
        </p:txBody>
      </p:sp>
      <p:sp>
        <p:nvSpPr>
          <p:cNvPr id="579" name="Google Shape;579;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9"/>
          <p:cNvSpPr txBox="1"/>
          <p:nvPr>
            <p:ph type="ctrTitle"/>
          </p:nvPr>
        </p:nvSpPr>
        <p:spPr>
          <a:xfrm>
            <a:off x="369000" y="365700"/>
            <a:ext cx="35829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Exercise 3</a:t>
            </a:r>
            <a:endParaRPr/>
          </a:p>
          <a:p>
            <a:pPr indent="0" lvl="0" marL="0" rtl="0" algn="l">
              <a:spcBef>
                <a:spcPts val="0"/>
              </a:spcBef>
              <a:spcAft>
                <a:spcPts val="0"/>
              </a:spcAft>
              <a:buNone/>
            </a:pPr>
            <a:r>
              <a:rPr lang="en" sz="2000">
                <a:solidFill>
                  <a:schemeClr val="accent2"/>
                </a:solidFill>
                <a:latin typeface="Inter"/>
                <a:ea typeface="Inter"/>
                <a:cs typeface="Inter"/>
                <a:sym typeface="Inter"/>
              </a:rPr>
              <a:t>Behaviour Driven Development (BDD) for LLMs</a:t>
            </a:r>
            <a:endParaRPr sz="2000">
              <a:solidFill>
                <a:schemeClr val="accent2"/>
              </a:solidFill>
              <a:latin typeface="Inter"/>
              <a:ea typeface="Inter"/>
              <a:cs typeface="Inter"/>
              <a:sym typeface="Inter"/>
            </a:endParaRPr>
          </a:p>
        </p:txBody>
      </p:sp>
      <p:sp>
        <p:nvSpPr>
          <p:cNvPr id="585" name="Google Shape;58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586" name="Google Shape;586;p49"/>
          <p:cNvPicPr preferRelativeResize="0"/>
          <p:nvPr/>
        </p:nvPicPr>
        <p:blipFill>
          <a:blip r:embed="rId3">
            <a:alphaModFix/>
          </a:blip>
          <a:stretch>
            <a:fillRect/>
          </a:stretch>
        </p:blipFill>
        <p:spPr>
          <a:xfrm>
            <a:off x="4389900" y="0"/>
            <a:ext cx="5143501" cy="51435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5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Behaviour Driven Development</a:t>
            </a:r>
            <a:endParaRPr/>
          </a:p>
        </p:txBody>
      </p:sp>
      <p:sp>
        <p:nvSpPr>
          <p:cNvPr id="592" name="Google Shape;592;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50"/>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Define expected behaviour together with all stakeholders in a natural language like DSL then convert them to runnable tests.</a:t>
            </a:r>
            <a:endParaRPr/>
          </a:p>
        </p:txBody>
      </p:sp>
      <p:pic>
        <p:nvPicPr>
          <p:cNvPr id="594" name="Google Shape;594;p50"/>
          <p:cNvPicPr preferRelativeResize="0"/>
          <p:nvPr/>
        </p:nvPicPr>
        <p:blipFill>
          <a:blip r:embed="rId3">
            <a:alphaModFix/>
          </a:blip>
          <a:stretch>
            <a:fillRect/>
          </a:stretch>
        </p:blipFill>
        <p:spPr>
          <a:xfrm>
            <a:off x="374450" y="1697775"/>
            <a:ext cx="4258152" cy="2411008"/>
          </a:xfrm>
          <a:prstGeom prst="rect">
            <a:avLst/>
          </a:prstGeom>
          <a:noFill/>
          <a:ln>
            <a:noFill/>
          </a:ln>
        </p:spPr>
      </p:pic>
      <p:sp>
        <p:nvSpPr>
          <p:cNvPr id="595" name="Google Shape;595;p50"/>
          <p:cNvSpPr txBox="1"/>
          <p:nvPr/>
        </p:nvSpPr>
        <p:spPr>
          <a:xfrm>
            <a:off x="5011100" y="1751850"/>
            <a:ext cx="3575100" cy="26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ter"/>
                <a:ea typeface="Inter"/>
                <a:cs typeface="Inter"/>
                <a:sym typeface="Inter"/>
              </a:rPr>
              <a:t>BDD is great for:</a:t>
            </a:r>
            <a:endParaRPr>
              <a:latin typeface="Inter"/>
              <a:ea typeface="Inter"/>
              <a:cs typeface="Inter"/>
              <a:sym typeface="Inter"/>
            </a:endParaRPr>
          </a:p>
          <a:p>
            <a:pPr indent="0" lvl="0" marL="0" rtl="0" algn="l">
              <a:spcBef>
                <a:spcPts val="0"/>
              </a:spcBef>
              <a:spcAft>
                <a:spcPts val="0"/>
              </a:spcAft>
              <a:buNone/>
            </a:pPr>
            <a:r>
              <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b="1" lang="en">
                <a:latin typeface="Inter"/>
                <a:ea typeface="Inter"/>
                <a:cs typeface="Inter"/>
                <a:sym typeface="Inter"/>
              </a:rPr>
              <a:t>Aligning</a:t>
            </a:r>
            <a:r>
              <a:rPr lang="en">
                <a:latin typeface="Inter"/>
                <a:ea typeface="Inter"/>
                <a:cs typeface="Inter"/>
                <a:sym typeface="Inter"/>
              </a:rPr>
              <a:t> with non-technical stakeholders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Writing </a:t>
            </a:r>
            <a:r>
              <a:rPr b="1" lang="en">
                <a:latin typeface="Inter"/>
                <a:ea typeface="Inter"/>
                <a:cs typeface="Inter"/>
                <a:sym typeface="Inter"/>
              </a:rPr>
              <a:t>readable</a:t>
            </a:r>
            <a:r>
              <a:rPr lang="en">
                <a:latin typeface="Inter"/>
                <a:ea typeface="Inter"/>
                <a:cs typeface="Inter"/>
                <a:sym typeface="Inter"/>
              </a:rPr>
              <a:t> requirements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Generating a big </a:t>
            </a:r>
            <a:r>
              <a:rPr b="1" lang="en">
                <a:latin typeface="Inter"/>
                <a:ea typeface="Inter"/>
                <a:cs typeface="Inter"/>
                <a:sym typeface="Inter"/>
              </a:rPr>
              <a:t>variety </a:t>
            </a:r>
            <a:r>
              <a:rPr lang="en">
                <a:latin typeface="Inter"/>
                <a:ea typeface="Inter"/>
                <a:cs typeface="Inter"/>
                <a:sym typeface="Inter"/>
              </a:rPr>
              <a:t>of test scenarios</a:t>
            </a:r>
            <a:endParaRPr>
              <a:latin typeface="Inter"/>
              <a:ea typeface="Inter"/>
              <a:cs typeface="Inter"/>
              <a:sym typeface="Inter"/>
            </a:endParaRPr>
          </a:p>
          <a:p>
            <a:pPr indent="-317500" lvl="0" marL="457200" rtl="0" algn="l">
              <a:spcBef>
                <a:spcPts val="0"/>
              </a:spcBef>
              <a:spcAft>
                <a:spcPts val="0"/>
              </a:spcAft>
              <a:buSzPts val="1400"/>
              <a:buFont typeface="Inter"/>
              <a:buChar char="-"/>
            </a:pPr>
            <a:r>
              <a:rPr lang="en">
                <a:latin typeface="Inter"/>
                <a:ea typeface="Inter"/>
                <a:cs typeface="Inter"/>
                <a:sym typeface="Inter"/>
              </a:rPr>
              <a:t>Creating </a:t>
            </a:r>
            <a:r>
              <a:rPr b="1" lang="en">
                <a:latin typeface="Inter"/>
                <a:ea typeface="Inter"/>
                <a:cs typeface="Inter"/>
                <a:sym typeface="Inter"/>
              </a:rPr>
              <a:t>trust </a:t>
            </a:r>
            <a:r>
              <a:rPr lang="en">
                <a:latin typeface="Inter"/>
                <a:ea typeface="Inter"/>
                <a:cs typeface="Inter"/>
                <a:sym typeface="Inter"/>
              </a:rPr>
              <a:t>that your LLM application is doing what it is supposed to be doing</a:t>
            </a:r>
            <a:endParaRPr>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5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3</a:t>
            </a:r>
            <a:endParaRPr/>
          </a:p>
        </p:txBody>
      </p:sp>
      <p:sp>
        <p:nvSpPr>
          <p:cNvPr id="601" name="Google Shape;601;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2" name="Google Shape;602;p51"/>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Behaviour Driven Tests for LLMs</a:t>
            </a:r>
            <a:endParaRPr/>
          </a:p>
        </p:txBody>
      </p:sp>
      <p:sp>
        <p:nvSpPr>
          <p:cNvPr id="603" name="Google Shape;603;p51"/>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Char char="●"/>
            </a:pPr>
            <a:r>
              <a:rPr b="1" lang="en" sz="1500"/>
              <a:t>Tool</a:t>
            </a:r>
            <a:r>
              <a:rPr lang="en" sz="1500"/>
              <a:t>: notebook or directly from editor/command line using the </a:t>
            </a:r>
            <a:r>
              <a:rPr b="1" lang="en" sz="1500"/>
              <a:t>behave</a:t>
            </a:r>
            <a:r>
              <a:rPr lang="en" sz="1500"/>
              <a:t> library</a:t>
            </a:r>
            <a:endParaRPr sz="1100"/>
          </a:p>
          <a:p>
            <a:pPr indent="-323850" lvl="0" marL="457200" rtl="0" algn="l">
              <a:spcBef>
                <a:spcPts val="0"/>
              </a:spcBef>
              <a:spcAft>
                <a:spcPts val="0"/>
              </a:spcAft>
              <a:buSzPts val="1500"/>
              <a:buChar char="●"/>
            </a:pPr>
            <a:r>
              <a:rPr b="1" lang="en" sz="1500"/>
              <a:t>Objective: </a:t>
            </a:r>
            <a:r>
              <a:rPr lang="en" sz="1500"/>
              <a:t>Add additional acceptance criteria or scenarios</a:t>
            </a:r>
            <a:br>
              <a:rPr lang="en" sz="1500"/>
            </a:b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b="1" lang="en" sz="1500"/>
              <a:t>Todos:</a:t>
            </a:r>
            <a:endParaRPr b="1" sz="1500"/>
          </a:p>
          <a:p>
            <a:pPr indent="-298450" lvl="1" marL="914400" rtl="0" algn="l">
              <a:spcBef>
                <a:spcPts val="0"/>
              </a:spcBef>
              <a:spcAft>
                <a:spcPts val="0"/>
              </a:spcAft>
              <a:buSzPts val="1100"/>
              <a:buChar char="○"/>
            </a:pPr>
            <a:r>
              <a:rPr lang="en" sz="1100"/>
              <a:t>Run the cells that generate the files for our behavioural testing framework </a:t>
            </a:r>
            <a:r>
              <a:rPr b="1" lang="en" sz="1100"/>
              <a:t>behave</a:t>
            </a:r>
            <a:endParaRPr b="1" sz="1100"/>
          </a:p>
          <a:p>
            <a:pPr indent="-298450" lvl="1" marL="914400" rtl="0" algn="l">
              <a:spcBef>
                <a:spcPts val="0"/>
              </a:spcBef>
              <a:spcAft>
                <a:spcPts val="0"/>
              </a:spcAft>
              <a:buSzPts val="1100"/>
              <a:buChar char="○"/>
            </a:pPr>
            <a:r>
              <a:rPr lang="en" sz="1100"/>
              <a:t>Run the tests from the command line with </a:t>
            </a:r>
            <a:r>
              <a:rPr b="1" lang="en" sz="1100"/>
              <a:t>!behave</a:t>
            </a:r>
            <a:endParaRPr b="1" sz="1100"/>
          </a:p>
          <a:p>
            <a:pPr indent="-298450" lvl="1" marL="914400" rtl="0" algn="l">
              <a:spcBef>
                <a:spcPts val="0"/>
              </a:spcBef>
              <a:spcAft>
                <a:spcPts val="0"/>
              </a:spcAft>
              <a:buSzPts val="1100"/>
              <a:buChar char="○"/>
            </a:pPr>
            <a:r>
              <a:rPr lang="en" sz="1100"/>
              <a:t>Experiment with adding additional features or requirements</a:t>
            </a:r>
            <a:endParaRPr sz="1100"/>
          </a:p>
          <a:p>
            <a:pPr indent="0" lvl="0" marL="0" rtl="0" algn="l">
              <a:spcBef>
                <a:spcPts val="1200"/>
              </a:spcBef>
              <a:spcAft>
                <a:spcPts val="1200"/>
              </a:spcAft>
              <a:buNone/>
            </a:pPr>
            <a:r>
              <a:t/>
            </a:r>
            <a:endParaRPr sz="11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3: </a:t>
            </a:r>
            <a:endParaRPr/>
          </a:p>
        </p:txBody>
      </p:sp>
      <p:sp>
        <p:nvSpPr>
          <p:cNvPr id="609" name="Google Shape;609;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0" name="Google Shape;610;p52"/>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solidFill>
                  <a:schemeClr val="dk1"/>
                </a:solidFill>
              </a:rPr>
              <a:t>Behaviour Driven Tests for LLMs</a:t>
            </a:r>
            <a:endParaRPr/>
          </a:p>
        </p:txBody>
      </p:sp>
      <p:sp>
        <p:nvSpPr>
          <p:cNvPr id="611" name="Google Shape;611;p52"/>
          <p:cNvSpPr txBox="1"/>
          <p:nvPr/>
        </p:nvSpPr>
        <p:spPr>
          <a:xfrm>
            <a:off x="1999700" y="2608225"/>
            <a:ext cx="4928100" cy="18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Bitter"/>
                <a:ea typeface="Bitter"/>
                <a:cs typeface="Bitter"/>
                <a:sym typeface="Bitter"/>
              </a:rPr>
              <a:t>Results and Discussion</a:t>
            </a:r>
            <a:endParaRPr b="1" sz="2800">
              <a:solidFill>
                <a:schemeClr val="dk1"/>
              </a:solidFill>
              <a:latin typeface="Bitter"/>
              <a:ea typeface="Bitter"/>
              <a:cs typeface="Bitter"/>
              <a:sym typeface="Bitter"/>
            </a:endParaRPr>
          </a:p>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Some suggestions</a:t>
            </a:r>
            <a:endParaRPr/>
          </a:p>
        </p:txBody>
      </p:sp>
      <p:sp>
        <p:nvSpPr>
          <p:cNvPr id="617" name="Google Shape;617;p53"/>
          <p:cNvSpPr txBox="1"/>
          <p:nvPr>
            <p:ph idx="1" type="body"/>
          </p:nvPr>
        </p:nvSpPr>
        <p:spPr>
          <a:xfrm>
            <a:off x="369000" y="4009775"/>
            <a:ext cx="3505200" cy="7680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400"/>
              <a:t>AdaTest (from </a:t>
            </a:r>
            <a:r>
              <a:rPr lang="en" sz="1400" u="sng">
                <a:solidFill>
                  <a:schemeClr val="hlink"/>
                </a:solidFill>
                <a:hlinkClick r:id="rId3"/>
              </a:rPr>
              <a:t>Adaptive Testing and Debugging of NLP models</a:t>
            </a:r>
            <a:r>
              <a:rPr lang="en" sz="1400"/>
              <a:t>)</a:t>
            </a:r>
            <a:endParaRPr sz="1400"/>
          </a:p>
        </p:txBody>
      </p:sp>
      <p:sp>
        <p:nvSpPr>
          <p:cNvPr id="618" name="Google Shape;618;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19" name="Google Shape;619;p53"/>
          <p:cNvPicPr preferRelativeResize="0"/>
          <p:nvPr/>
        </p:nvPicPr>
        <p:blipFill>
          <a:blip r:embed="rId4">
            <a:alphaModFix/>
          </a:blip>
          <a:stretch>
            <a:fillRect/>
          </a:stretch>
        </p:blipFill>
        <p:spPr>
          <a:xfrm>
            <a:off x="374450" y="1284205"/>
            <a:ext cx="3095201" cy="2614745"/>
          </a:xfrm>
          <a:prstGeom prst="rect">
            <a:avLst/>
          </a:prstGeom>
          <a:noFill/>
          <a:ln>
            <a:noFill/>
          </a:ln>
        </p:spPr>
      </p:pic>
      <p:grpSp>
        <p:nvGrpSpPr>
          <p:cNvPr id="620" name="Google Shape;620;p53"/>
          <p:cNvGrpSpPr/>
          <p:nvPr/>
        </p:nvGrpSpPr>
        <p:grpSpPr>
          <a:xfrm>
            <a:off x="5259912" y="1628025"/>
            <a:ext cx="2941188" cy="3002152"/>
            <a:chOff x="2820225" y="891450"/>
            <a:chExt cx="3175200" cy="3175200"/>
          </a:xfrm>
        </p:grpSpPr>
        <p:sp>
          <p:nvSpPr>
            <p:cNvPr id="621" name="Google Shape;621;p53"/>
            <p:cNvSpPr/>
            <p:nvPr/>
          </p:nvSpPr>
          <p:spPr>
            <a:xfrm rot="10800000">
              <a:off x="2820225" y="891450"/>
              <a:ext cx="3175200" cy="3175200"/>
            </a:xfrm>
            <a:prstGeom prst="blockArc">
              <a:avLst>
                <a:gd fmla="val 5399801" name="adj1"/>
                <a:gd fmla="val 3012680" name="adj2"/>
                <a:gd fmla="val 6939" name="adj3"/>
              </a:avLst>
            </a:prstGeom>
            <a:solidFill>
              <a:srgbClr val="83E3D9"/>
            </a:solidFill>
            <a:ln>
              <a:noFill/>
            </a:ln>
          </p:spPr>
          <p:txBody>
            <a:bodyPr anchorCtr="0" anchor="ctr" bIns="64000" lIns="64000" spcFirstLastPara="1" rIns="64000" wrap="square" tIns="64000">
              <a:noAutofit/>
            </a:bodyPr>
            <a:lstStyle/>
            <a:p>
              <a:pPr indent="0" lvl="0" marL="0" rtl="0" algn="l">
                <a:spcBef>
                  <a:spcPts val="0"/>
                </a:spcBef>
                <a:spcAft>
                  <a:spcPts val="0"/>
                </a:spcAft>
                <a:buNone/>
              </a:pPr>
              <a:r>
                <a:t/>
              </a:r>
              <a:endParaRPr sz="1700"/>
            </a:p>
          </p:txBody>
        </p:sp>
        <p:sp>
          <p:nvSpPr>
            <p:cNvPr id="622" name="Google Shape;622;p53"/>
            <p:cNvSpPr/>
            <p:nvPr/>
          </p:nvSpPr>
          <p:spPr>
            <a:xfrm rot="10800000">
              <a:off x="3175023" y="1179900"/>
              <a:ext cx="450600" cy="450600"/>
            </a:xfrm>
            <a:prstGeom prst="rtTriangle">
              <a:avLst/>
            </a:prstGeom>
            <a:solidFill>
              <a:srgbClr val="83E3D9"/>
            </a:solidFill>
            <a:ln>
              <a:noFill/>
            </a:ln>
          </p:spPr>
          <p:txBody>
            <a:bodyPr anchorCtr="0" anchor="ctr" bIns="64000" lIns="64000" spcFirstLastPara="1" rIns="64000" wrap="square" tIns="64000">
              <a:noAutofit/>
            </a:bodyPr>
            <a:lstStyle/>
            <a:p>
              <a:pPr indent="0" lvl="0" marL="0" rtl="0" algn="l">
                <a:spcBef>
                  <a:spcPts val="0"/>
                </a:spcBef>
                <a:spcAft>
                  <a:spcPts val="0"/>
                </a:spcAft>
                <a:buNone/>
              </a:pPr>
              <a:r>
                <a:t/>
              </a:r>
              <a:endParaRPr sz="1700"/>
            </a:p>
          </p:txBody>
        </p:sp>
      </p:grpSp>
      <p:grpSp>
        <p:nvGrpSpPr>
          <p:cNvPr id="623" name="Google Shape;623;p53"/>
          <p:cNvGrpSpPr/>
          <p:nvPr/>
        </p:nvGrpSpPr>
        <p:grpSpPr>
          <a:xfrm>
            <a:off x="7399804" y="2743741"/>
            <a:ext cx="1234109" cy="864849"/>
            <a:chOff x="5130375" y="2071477"/>
            <a:chExt cx="1332300" cy="914700"/>
          </a:xfrm>
        </p:grpSpPr>
        <p:sp>
          <p:nvSpPr>
            <p:cNvPr id="624" name="Google Shape;624;p53"/>
            <p:cNvSpPr/>
            <p:nvPr/>
          </p:nvSpPr>
          <p:spPr>
            <a:xfrm>
              <a:off x="5130375" y="2356477"/>
              <a:ext cx="1332300" cy="629700"/>
            </a:xfrm>
            <a:prstGeom prst="rect">
              <a:avLst/>
            </a:prstGeom>
            <a:solidFill>
              <a:srgbClr val="1B786E"/>
            </a:solidFill>
            <a:ln>
              <a:noFill/>
            </a:ln>
          </p:spPr>
          <p:txBody>
            <a:bodyPr anchorCtr="0" anchor="t" bIns="64000" lIns="64000" spcFirstLastPara="1" rIns="64000" wrap="square" tIns="64000">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Model behaves contrary to expectations</a:t>
              </a:r>
              <a:endParaRPr sz="1300">
                <a:solidFill>
                  <a:srgbClr val="FFFFFF"/>
                </a:solidFill>
              </a:endParaRPr>
            </a:p>
          </p:txBody>
        </p:sp>
        <p:sp>
          <p:nvSpPr>
            <p:cNvPr id="625" name="Google Shape;625;p53"/>
            <p:cNvSpPr/>
            <p:nvPr/>
          </p:nvSpPr>
          <p:spPr>
            <a:xfrm>
              <a:off x="5130375" y="2071477"/>
              <a:ext cx="1332300" cy="285000"/>
            </a:xfrm>
            <a:prstGeom prst="round1Rect">
              <a:avLst>
                <a:gd fmla="val 50000" name="adj"/>
              </a:avLst>
            </a:prstGeom>
            <a:solidFill>
              <a:srgbClr val="155B54"/>
            </a:solidFill>
            <a:ln>
              <a:noFill/>
            </a:ln>
          </p:spPr>
          <p:txBody>
            <a:bodyPr anchorCtr="0" anchor="ctr" bIns="64000" lIns="64000" spcFirstLastPara="1" rIns="64000" wrap="square" tIns="64000">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Failure</a:t>
              </a:r>
              <a:endParaRPr sz="900">
                <a:solidFill>
                  <a:srgbClr val="FFFFFF"/>
                </a:solidFill>
              </a:endParaRPr>
            </a:p>
          </p:txBody>
        </p:sp>
      </p:grpSp>
      <p:grpSp>
        <p:nvGrpSpPr>
          <p:cNvPr id="626" name="Google Shape;626;p53"/>
          <p:cNvGrpSpPr/>
          <p:nvPr/>
        </p:nvGrpSpPr>
        <p:grpSpPr>
          <a:xfrm>
            <a:off x="6165691" y="1518425"/>
            <a:ext cx="1234113" cy="921873"/>
            <a:chOff x="3798071" y="775532"/>
            <a:chExt cx="1332304" cy="975011"/>
          </a:xfrm>
        </p:grpSpPr>
        <p:sp>
          <p:nvSpPr>
            <p:cNvPr id="627" name="Google Shape;627;p53"/>
            <p:cNvSpPr/>
            <p:nvPr/>
          </p:nvSpPr>
          <p:spPr>
            <a:xfrm>
              <a:off x="3798071" y="1060543"/>
              <a:ext cx="1332300" cy="690000"/>
            </a:xfrm>
            <a:prstGeom prst="rect">
              <a:avLst/>
            </a:prstGeom>
            <a:solidFill>
              <a:srgbClr val="1B786E"/>
            </a:solidFill>
            <a:ln>
              <a:noFill/>
            </a:ln>
          </p:spPr>
          <p:txBody>
            <a:bodyPr anchorCtr="0" anchor="t" bIns="64000" lIns="64000" spcFirstLastPara="1" rIns="64000" wrap="square" tIns="64000">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Check model behaviour under specific scenarios against expectations</a:t>
              </a:r>
              <a:endParaRPr sz="1300">
                <a:solidFill>
                  <a:srgbClr val="FFFFFF"/>
                </a:solidFill>
              </a:endParaRPr>
            </a:p>
          </p:txBody>
        </p:sp>
        <p:sp>
          <p:nvSpPr>
            <p:cNvPr id="628" name="Google Shape;628;p53"/>
            <p:cNvSpPr/>
            <p:nvPr/>
          </p:nvSpPr>
          <p:spPr>
            <a:xfrm>
              <a:off x="3798075" y="775532"/>
              <a:ext cx="1332300" cy="285000"/>
            </a:xfrm>
            <a:prstGeom prst="round1Rect">
              <a:avLst>
                <a:gd fmla="val 50000" name="adj"/>
              </a:avLst>
            </a:prstGeom>
            <a:solidFill>
              <a:srgbClr val="155B54"/>
            </a:solidFill>
            <a:ln>
              <a:noFill/>
            </a:ln>
          </p:spPr>
          <p:txBody>
            <a:bodyPr anchorCtr="0" anchor="ctr" bIns="64000" lIns="64000" spcFirstLastPara="1" rIns="64000" wrap="square" tIns="64000">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Test</a:t>
              </a:r>
              <a:endParaRPr sz="900">
                <a:solidFill>
                  <a:srgbClr val="FFFFFF"/>
                </a:solidFill>
              </a:endParaRPr>
            </a:p>
          </p:txBody>
        </p:sp>
      </p:grpSp>
      <p:grpSp>
        <p:nvGrpSpPr>
          <p:cNvPr id="629" name="Google Shape;629;p53"/>
          <p:cNvGrpSpPr/>
          <p:nvPr/>
        </p:nvGrpSpPr>
        <p:grpSpPr>
          <a:xfrm>
            <a:off x="4703726" y="2743750"/>
            <a:ext cx="1462002" cy="983397"/>
            <a:chOff x="2219787" y="2071487"/>
            <a:chExt cx="1578325" cy="1040081"/>
          </a:xfrm>
        </p:grpSpPr>
        <p:sp>
          <p:nvSpPr>
            <p:cNvPr id="630" name="Google Shape;630;p53"/>
            <p:cNvSpPr/>
            <p:nvPr/>
          </p:nvSpPr>
          <p:spPr>
            <a:xfrm>
              <a:off x="2219812" y="2356468"/>
              <a:ext cx="1578300" cy="755100"/>
            </a:xfrm>
            <a:prstGeom prst="rect">
              <a:avLst/>
            </a:prstGeom>
            <a:solidFill>
              <a:srgbClr val="1B786E"/>
            </a:solidFill>
            <a:ln>
              <a:noFill/>
            </a:ln>
          </p:spPr>
          <p:txBody>
            <a:bodyPr anchorCtr="0" anchor="t" bIns="64000" lIns="64000" spcFirstLastPara="1" rIns="64000" wrap="square" tIns="64000">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Implement data-centric, model-centric measures to resolve errors</a:t>
              </a:r>
              <a:endParaRPr sz="1300">
                <a:solidFill>
                  <a:srgbClr val="FFFFFF"/>
                </a:solidFill>
              </a:endParaRPr>
            </a:p>
          </p:txBody>
        </p:sp>
        <p:sp>
          <p:nvSpPr>
            <p:cNvPr id="631" name="Google Shape;631;p53"/>
            <p:cNvSpPr/>
            <p:nvPr/>
          </p:nvSpPr>
          <p:spPr>
            <a:xfrm>
              <a:off x="2219787" y="2071487"/>
              <a:ext cx="1578300" cy="285000"/>
            </a:xfrm>
            <a:prstGeom prst="round1Rect">
              <a:avLst>
                <a:gd fmla="val 50000" name="adj"/>
              </a:avLst>
            </a:prstGeom>
            <a:solidFill>
              <a:srgbClr val="155B54"/>
            </a:solidFill>
            <a:ln>
              <a:noFill/>
            </a:ln>
          </p:spPr>
          <p:txBody>
            <a:bodyPr anchorCtr="0" anchor="ctr" bIns="64000" lIns="64000" spcFirstLastPara="1" rIns="64000" wrap="square" tIns="64000">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Improve model</a:t>
              </a:r>
              <a:endParaRPr sz="900">
                <a:solidFill>
                  <a:srgbClr val="FFFFFF"/>
                </a:solidFill>
              </a:endParaRPr>
            </a:p>
          </p:txBody>
        </p:sp>
      </p:grpSp>
      <p:grpSp>
        <p:nvGrpSpPr>
          <p:cNvPr id="632" name="Google Shape;632;p53"/>
          <p:cNvGrpSpPr/>
          <p:nvPr/>
        </p:nvGrpSpPr>
        <p:grpSpPr>
          <a:xfrm>
            <a:off x="6165695" y="3975089"/>
            <a:ext cx="1234109" cy="864849"/>
            <a:chOff x="3798075" y="3373802"/>
            <a:chExt cx="1332300" cy="914700"/>
          </a:xfrm>
        </p:grpSpPr>
        <p:sp>
          <p:nvSpPr>
            <p:cNvPr id="633" name="Google Shape;633;p53"/>
            <p:cNvSpPr/>
            <p:nvPr/>
          </p:nvSpPr>
          <p:spPr>
            <a:xfrm>
              <a:off x="3798075" y="3658802"/>
              <a:ext cx="1332300" cy="629700"/>
            </a:xfrm>
            <a:prstGeom prst="rect">
              <a:avLst/>
            </a:prstGeom>
            <a:solidFill>
              <a:srgbClr val="1B786E"/>
            </a:solidFill>
            <a:ln>
              <a:noFill/>
            </a:ln>
          </p:spPr>
          <p:txBody>
            <a:bodyPr anchorCtr="0" anchor="t" bIns="64000" lIns="64000" spcFirstLastPara="1" rIns="64000" wrap="square" tIns="64000">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Understand where and why a model made an error</a:t>
              </a:r>
              <a:endParaRPr sz="1300">
                <a:solidFill>
                  <a:srgbClr val="FFFFFF"/>
                </a:solidFill>
              </a:endParaRPr>
            </a:p>
          </p:txBody>
        </p:sp>
        <p:sp>
          <p:nvSpPr>
            <p:cNvPr id="634" name="Google Shape;634;p53"/>
            <p:cNvSpPr/>
            <p:nvPr/>
          </p:nvSpPr>
          <p:spPr>
            <a:xfrm>
              <a:off x="3798075" y="3373802"/>
              <a:ext cx="1332300" cy="285000"/>
            </a:xfrm>
            <a:prstGeom prst="round1Rect">
              <a:avLst>
                <a:gd fmla="val 50000" name="adj"/>
              </a:avLst>
            </a:prstGeom>
            <a:solidFill>
              <a:srgbClr val="155B54"/>
            </a:solidFill>
            <a:ln>
              <a:noFill/>
            </a:ln>
          </p:spPr>
          <p:txBody>
            <a:bodyPr anchorCtr="0" anchor="ctr" bIns="64000" lIns="64000" spcFirstLastPara="1" rIns="64000" wrap="square" tIns="64000">
              <a:noAutofit/>
            </a:bodyPr>
            <a:lstStyle/>
            <a:p>
              <a:pPr indent="0" lvl="0" marL="0" rtl="0" algn="l">
                <a:spcBef>
                  <a:spcPts val="0"/>
                </a:spcBef>
                <a:spcAft>
                  <a:spcPts val="0"/>
                </a:spcAft>
                <a:buNone/>
              </a:pPr>
              <a:r>
                <a:rPr lang="en" sz="900">
                  <a:solidFill>
                    <a:srgbClr val="FFFFFF"/>
                  </a:solidFill>
                  <a:latin typeface="Roboto"/>
                  <a:ea typeface="Roboto"/>
                  <a:cs typeface="Roboto"/>
                  <a:sym typeface="Roboto"/>
                </a:rPr>
                <a:t>Error analysis / Debugging</a:t>
              </a:r>
              <a:endParaRPr sz="900">
                <a:solidFill>
                  <a:srgbClr val="FFFFFF"/>
                </a:solidFill>
              </a:endParaRPr>
            </a:p>
          </p:txBody>
        </p:sp>
      </p:grpSp>
      <p:sp>
        <p:nvSpPr>
          <p:cNvPr id="635" name="Google Shape;635;p53"/>
          <p:cNvSpPr txBox="1"/>
          <p:nvPr/>
        </p:nvSpPr>
        <p:spPr>
          <a:xfrm>
            <a:off x="6165761" y="2801840"/>
            <a:ext cx="12342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Model improvement cycle</a:t>
            </a:r>
            <a:endParaRPr sz="1100"/>
          </a:p>
        </p:txBody>
      </p:sp>
      <p:sp>
        <p:nvSpPr>
          <p:cNvPr id="636" name="Google Shape;636;p53"/>
          <p:cNvSpPr txBox="1"/>
          <p:nvPr/>
        </p:nvSpPr>
        <p:spPr>
          <a:xfrm>
            <a:off x="3542900" y="1653050"/>
            <a:ext cx="2165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Test scenarios/data grow with each loop, </a:t>
            </a:r>
            <a:r>
              <a:rPr b="1" lang="en" sz="1000">
                <a:latin typeface="Inter"/>
                <a:ea typeface="Inter"/>
                <a:cs typeface="Inter"/>
                <a:sym typeface="Inter"/>
              </a:rPr>
              <a:t>making the test harness more robust</a:t>
            </a:r>
            <a:r>
              <a:rPr lang="en" sz="1000">
                <a:latin typeface="Inter"/>
                <a:ea typeface="Inter"/>
                <a:cs typeface="Inter"/>
                <a:sym typeface="Inter"/>
              </a:rPr>
              <a:t> as we learn more about the model’s behaviour</a:t>
            </a:r>
            <a:endParaRPr sz="1000">
              <a:latin typeface="Inter"/>
              <a:ea typeface="Inter"/>
              <a:cs typeface="Inter"/>
              <a:sym typeface="Inter"/>
            </a:endParaRPr>
          </a:p>
        </p:txBody>
      </p:sp>
      <p:sp>
        <p:nvSpPr>
          <p:cNvPr id="637" name="Google Shape;637;p53"/>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Getting to an adaptive testing loop</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4"/>
          <p:cNvSpPr txBox="1"/>
          <p:nvPr>
            <p:ph type="ctrTitle"/>
          </p:nvPr>
        </p:nvSpPr>
        <p:spPr>
          <a:xfrm>
            <a:off x="369000" y="365700"/>
            <a:ext cx="35115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Exercise 4</a:t>
            </a:r>
            <a:endParaRPr/>
          </a:p>
          <a:p>
            <a:pPr indent="0" lvl="0" marL="0" rtl="0" algn="l">
              <a:spcBef>
                <a:spcPts val="0"/>
              </a:spcBef>
              <a:spcAft>
                <a:spcPts val="0"/>
              </a:spcAft>
              <a:buNone/>
            </a:pPr>
            <a:r>
              <a:rPr lang="en" sz="2000">
                <a:solidFill>
                  <a:schemeClr val="accent2"/>
                </a:solidFill>
                <a:latin typeface="Inter"/>
                <a:ea typeface="Inter"/>
                <a:cs typeface="Inter"/>
                <a:sym typeface="Inter"/>
              </a:rPr>
              <a:t>Evaluating an LLM </a:t>
            </a:r>
            <a:r>
              <a:rPr lang="en" sz="2000">
                <a:solidFill>
                  <a:schemeClr val="accent2"/>
                </a:solidFill>
                <a:latin typeface="Inter"/>
                <a:ea typeface="Inter"/>
                <a:cs typeface="Inter"/>
                <a:sym typeface="Inter"/>
              </a:rPr>
              <a:t>using another LLM</a:t>
            </a:r>
            <a:endParaRPr sz="2000">
              <a:solidFill>
                <a:schemeClr val="accent2"/>
              </a:solidFill>
              <a:latin typeface="Inter"/>
              <a:ea typeface="Inter"/>
              <a:cs typeface="Inter"/>
              <a:sym typeface="Inter"/>
            </a:endParaRPr>
          </a:p>
        </p:txBody>
      </p:sp>
      <p:sp>
        <p:nvSpPr>
          <p:cNvPr id="643" name="Google Shape;64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644" name="Google Shape;644;p54"/>
          <p:cNvPicPr preferRelativeResize="0"/>
          <p:nvPr/>
        </p:nvPicPr>
        <p:blipFill>
          <a:blip r:embed="rId3">
            <a:alphaModFix/>
          </a:blip>
          <a:stretch>
            <a:fillRect/>
          </a:stretch>
        </p:blipFill>
        <p:spPr>
          <a:xfrm>
            <a:off x="4078025" y="0"/>
            <a:ext cx="5143501" cy="514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5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4</a:t>
            </a:r>
            <a:endParaRPr/>
          </a:p>
        </p:txBody>
      </p:sp>
      <p:sp>
        <p:nvSpPr>
          <p:cNvPr id="650" name="Google Shape;65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1" name="Google Shape;651;p55"/>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Char char="●"/>
            </a:pPr>
            <a:r>
              <a:rPr b="1" lang="en" sz="1500"/>
              <a:t>Tool</a:t>
            </a:r>
            <a:r>
              <a:rPr lang="en" sz="1500"/>
              <a:t>: notebook or Aviary/ChatGPT</a:t>
            </a:r>
            <a:endParaRPr sz="1100"/>
          </a:p>
          <a:p>
            <a:pPr indent="-323850" lvl="0" marL="457200" rtl="0" algn="l">
              <a:spcBef>
                <a:spcPts val="0"/>
              </a:spcBef>
              <a:spcAft>
                <a:spcPts val="0"/>
              </a:spcAft>
              <a:buSzPts val="1500"/>
              <a:buChar char="●"/>
            </a:pPr>
            <a:r>
              <a:rPr b="1" lang="en" sz="1500"/>
              <a:t>Objective: </a:t>
            </a:r>
            <a:r>
              <a:rPr lang="en" sz="1500"/>
              <a:t>Craft a resume summarizer prompt and a summary evaluation prompt.</a:t>
            </a:r>
            <a:br>
              <a:rPr lang="en" sz="1500"/>
            </a:br>
            <a:endParaRPr sz="1500"/>
          </a:p>
          <a:p>
            <a:pPr indent="-323850" lvl="0" marL="457200" rtl="0" algn="l">
              <a:spcBef>
                <a:spcPts val="0"/>
              </a:spcBef>
              <a:spcAft>
                <a:spcPts val="0"/>
              </a:spcAft>
              <a:buSzPts val="1500"/>
              <a:buChar char="●"/>
            </a:pPr>
            <a:r>
              <a:rPr b="1" lang="en" sz="1500"/>
              <a:t>Todos:</a:t>
            </a:r>
            <a:endParaRPr b="1" sz="1500"/>
          </a:p>
          <a:p>
            <a:pPr indent="-298450" lvl="1" marL="914400" rtl="0" algn="l">
              <a:spcBef>
                <a:spcPts val="0"/>
              </a:spcBef>
              <a:spcAft>
                <a:spcPts val="0"/>
              </a:spcAft>
              <a:buSzPts val="1100"/>
              <a:buChar char="○"/>
            </a:pPr>
            <a:r>
              <a:rPr lang="en" sz="1100"/>
              <a:t>Run all the remaining cells and assess the summary vs. the evaluation score. Do you agree/disagree with it?</a:t>
            </a:r>
            <a:endParaRPr sz="1100"/>
          </a:p>
          <a:p>
            <a:pPr indent="-298450" lvl="1" marL="914400" rtl="0" algn="l">
              <a:spcBef>
                <a:spcPts val="0"/>
              </a:spcBef>
              <a:spcAft>
                <a:spcPts val="0"/>
              </a:spcAft>
              <a:buSzPts val="1100"/>
              <a:buChar char="○"/>
            </a:pPr>
            <a:r>
              <a:rPr lang="en" sz="1100"/>
              <a:t>Experiment with the evaluation loop. Some ideas:</a:t>
            </a:r>
            <a:endParaRPr sz="1100"/>
          </a:p>
          <a:p>
            <a:pPr indent="-298450" lvl="2" marL="1371600" rtl="0" algn="l">
              <a:spcBef>
                <a:spcPts val="0"/>
              </a:spcBef>
              <a:spcAft>
                <a:spcPts val="0"/>
              </a:spcAft>
              <a:buSzPts val="1100"/>
              <a:buChar char="■"/>
            </a:pPr>
            <a:r>
              <a:rPr lang="en" sz="1100"/>
              <a:t>Play around with the evaluation prompt. Some ideas:</a:t>
            </a:r>
            <a:endParaRPr sz="1100"/>
          </a:p>
          <a:p>
            <a:pPr indent="-298450" lvl="3" marL="1828800" rtl="0" algn="l">
              <a:spcBef>
                <a:spcPts val="0"/>
              </a:spcBef>
              <a:spcAft>
                <a:spcPts val="0"/>
              </a:spcAft>
              <a:buSzPts val="1100"/>
              <a:buChar char="●"/>
            </a:pPr>
            <a:r>
              <a:rPr lang="en" sz="1100"/>
              <a:t>Produce evaluation in a structured format: e.g. </a:t>
            </a:r>
            <a:r>
              <a:rPr lang="en" sz="1100">
                <a:latin typeface="Courier New"/>
                <a:ea typeface="Courier New"/>
                <a:cs typeface="Courier New"/>
                <a:sym typeface="Courier New"/>
              </a:rPr>
              <a:t>{summary_quality: 3, reason: “...”}</a:t>
            </a:r>
            <a:endParaRPr sz="1100">
              <a:latin typeface="Courier New"/>
              <a:ea typeface="Courier New"/>
              <a:cs typeface="Courier New"/>
              <a:sym typeface="Courier New"/>
            </a:endParaRPr>
          </a:p>
          <a:p>
            <a:pPr indent="-298450" lvl="2" marL="1371600" rtl="0" algn="l">
              <a:spcBef>
                <a:spcPts val="0"/>
              </a:spcBef>
              <a:spcAft>
                <a:spcPts val="0"/>
              </a:spcAft>
              <a:buSzPts val="1100"/>
              <a:buChar char="■"/>
            </a:pPr>
            <a:r>
              <a:rPr lang="en" sz="1100"/>
              <a:t>What happens if you provide a poor quality summary? (e.g. “Bob Dole is a zookeeper”)</a:t>
            </a:r>
            <a:endParaRPr sz="1100"/>
          </a:p>
          <a:p>
            <a:pPr indent="-298450" lvl="2" marL="1371600" rtl="0" algn="l">
              <a:spcBef>
                <a:spcPts val="0"/>
              </a:spcBef>
              <a:spcAft>
                <a:spcPts val="0"/>
              </a:spcAft>
              <a:buSzPts val="1100"/>
              <a:buChar char="■"/>
            </a:pPr>
            <a:r>
              <a:rPr lang="en" sz="1100"/>
              <a:t>Bug bash! Try to find bugs in this evaluation methodology</a:t>
            </a:r>
            <a:endParaRPr sz="1100"/>
          </a:p>
          <a:p>
            <a:pPr indent="0" lvl="0" marL="0" rtl="0" algn="l">
              <a:spcBef>
                <a:spcPts val="1200"/>
              </a:spcBef>
              <a:spcAft>
                <a:spcPts val="1200"/>
              </a:spcAft>
              <a:buNone/>
            </a:pPr>
            <a:r>
              <a:t/>
            </a:r>
            <a:endParaRPr sz="1100"/>
          </a:p>
        </p:txBody>
      </p:sp>
      <p:sp>
        <p:nvSpPr>
          <p:cNvPr id="652" name="Google Shape;652;p55"/>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t>Auto-eval: Using an LLM to evaluate itself (or another LLM)</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4: </a:t>
            </a:r>
            <a:endParaRPr/>
          </a:p>
        </p:txBody>
      </p:sp>
      <p:sp>
        <p:nvSpPr>
          <p:cNvPr id="658" name="Google Shape;658;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56"/>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Auto-eval</a:t>
            </a:r>
            <a:endParaRPr/>
          </a:p>
        </p:txBody>
      </p:sp>
      <p:sp>
        <p:nvSpPr>
          <p:cNvPr id="660" name="Google Shape;660;p56"/>
          <p:cNvSpPr txBox="1"/>
          <p:nvPr/>
        </p:nvSpPr>
        <p:spPr>
          <a:xfrm>
            <a:off x="1999700" y="2608225"/>
            <a:ext cx="4928100" cy="18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Bitter"/>
                <a:ea typeface="Bitter"/>
                <a:cs typeface="Bitter"/>
                <a:sym typeface="Bitter"/>
              </a:rPr>
              <a:t>Results and Discussion</a:t>
            </a:r>
            <a:endParaRPr b="1" sz="2800">
              <a:solidFill>
                <a:schemeClr val="dk1"/>
              </a:solidFill>
              <a:latin typeface="Bitter"/>
              <a:ea typeface="Bitter"/>
              <a:cs typeface="Bitter"/>
              <a:sym typeface="Bitter"/>
            </a:endParaRPr>
          </a:p>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1"/>
          <p:cNvSpPr txBox="1"/>
          <p:nvPr>
            <p:ph type="title"/>
          </p:nvPr>
        </p:nvSpPr>
        <p:spPr>
          <a:xfrm>
            <a:off x="369000" y="365700"/>
            <a:ext cx="84087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Getting set up for the hands-on exercises</a:t>
            </a:r>
            <a:endParaRPr sz="2600"/>
          </a:p>
        </p:txBody>
      </p:sp>
      <p:sp>
        <p:nvSpPr>
          <p:cNvPr id="106" name="Google Shape;106;p21"/>
          <p:cNvSpPr txBox="1"/>
          <p:nvPr>
            <p:ph idx="1" type="body"/>
          </p:nvPr>
        </p:nvSpPr>
        <p:spPr>
          <a:xfrm>
            <a:off x="369000" y="1243200"/>
            <a:ext cx="6628200" cy="3416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Pair up</a:t>
            </a:r>
            <a:endParaRPr/>
          </a:p>
          <a:p>
            <a:pPr indent="-304800" lvl="1" marL="914400" rtl="0" algn="l">
              <a:spcBef>
                <a:spcPts val="0"/>
              </a:spcBef>
              <a:spcAft>
                <a:spcPts val="0"/>
              </a:spcAft>
              <a:buSzPts val="1200"/>
              <a:buChar char="○"/>
            </a:pPr>
            <a:r>
              <a:rPr lang="en"/>
              <a:t>Pairing is great for team productivity, accelerated learning and is also more fun!</a:t>
            </a:r>
            <a:endParaRPr/>
          </a:p>
          <a:p>
            <a:pPr indent="-304800" lvl="1" marL="914400" rtl="0" algn="l">
              <a:spcBef>
                <a:spcPts val="0"/>
              </a:spcBef>
              <a:spcAft>
                <a:spcPts val="0"/>
              </a:spcAft>
              <a:buSzPts val="1200"/>
              <a:buChar char="○"/>
            </a:pPr>
            <a:r>
              <a:rPr lang="en"/>
              <a:t>Ideally, if you are non-technical find a technical pair and vice-versa</a:t>
            </a:r>
            <a:endParaRPr/>
          </a:p>
          <a:p>
            <a:pPr indent="-304800" lvl="1" marL="914400" rtl="0" algn="l">
              <a:spcBef>
                <a:spcPts val="0"/>
              </a:spcBef>
              <a:spcAft>
                <a:spcPts val="0"/>
              </a:spcAft>
              <a:buSzPts val="1200"/>
              <a:buChar char="○"/>
            </a:pPr>
            <a:r>
              <a:rPr lang="en"/>
              <a:t>You can do the exercises either on one computer, or on both</a:t>
            </a:r>
            <a:br>
              <a:rPr lang="en"/>
            </a:br>
            <a:endParaRPr/>
          </a:p>
          <a:p>
            <a:pPr indent="-330200" lvl="0" marL="457200" rtl="0" algn="l">
              <a:spcBef>
                <a:spcPts val="0"/>
              </a:spcBef>
              <a:spcAft>
                <a:spcPts val="0"/>
              </a:spcAft>
              <a:buSzPts val="1600"/>
              <a:buChar char="●"/>
            </a:pPr>
            <a:r>
              <a:rPr lang="en"/>
              <a:t>Introductions</a:t>
            </a:r>
            <a:endParaRPr/>
          </a:p>
          <a:p>
            <a:pPr indent="-304800" lvl="1" marL="914400" rtl="0" algn="l">
              <a:spcBef>
                <a:spcPts val="0"/>
              </a:spcBef>
              <a:spcAft>
                <a:spcPts val="0"/>
              </a:spcAft>
              <a:buSzPts val="1200"/>
              <a:buChar char="○"/>
            </a:pPr>
            <a:r>
              <a:rPr lang="en"/>
              <a:t>Intro: your {name, role, company}</a:t>
            </a:r>
            <a:endParaRPr/>
          </a:p>
          <a:p>
            <a:pPr indent="-304800" lvl="1" marL="914400" rtl="0" algn="l">
              <a:spcBef>
                <a:spcPts val="0"/>
              </a:spcBef>
              <a:spcAft>
                <a:spcPts val="0"/>
              </a:spcAft>
              <a:buSzPts val="1200"/>
              <a:buChar char="○"/>
            </a:pPr>
            <a:r>
              <a:rPr lang="en"/>
              <a:t>Icebreaker: What’s a (work or non-work) project that you’re most proud of?</a:t>
            </a:r>
            <a:br>
              <a:rPr lang="en"/>
            </a:br>
            <a:endParaRPr/>
          </a:p>
          <a:p>
            <a:pPr indent="-330200" lvl="0" marL="457200" rtl="0" algn="l">
              <a:spcBef>
                <a:spcPts val="0"/>
              </a:spcBef>
              <a:spcAft>
                <a:spcPts val="0"/>
              </a:spcAft>
              <a:buSzPts val="1600"/>
              <a:buChar char="●"/>
            </a:pPr>
            <a:r>
              <a:rPr lang="en"/>
              <a:t>Setup</a:t>
            </a:r>
            <a:endParaRPr/>
          </a:p>
          <a:p>
            <a:pPr indent="-304800" lvl="1" marL="914400" rtl="0" algn="l">
              <a:spcBef>
                <a:spcPts val="0"/>
              </a:spcBef>
              <a:spcAft>
                <a:spcPts val="0"/>
              </a:spcAft>
              <a:buSzPts val="1200"/>
              <a:buChar char="○"/>
            </a:pPr>
            <a:r>
              <a:rPr lang="en"/>
              <a:t>Follow instructions on </a:t>
            </a:r>
            <a:r>
              <a:rPr lang="en" u="sng">
                <a:solidFill>
                  <a:schemeClr val="hlink"/>
                </a:solidFill>
                <a:hlinkClick r:id="rId3"/>
              </a:rPr>
              <a:t>https://github.com/mlops-and-crafts/llm-workshop</a:t>
            </a:r>
            <a:r>
              <a:rPr lang="en"/>
              <a:t> and in </a:t>
            </a:r>
            <a:r>
              <a:rPr b="1" lang="en"/>
              <a:t>llmops_and_crafts.ipynb</a:t>
            </a:r>
            <a:r>
              <a:rPr lang="en"/>
              <a:t> notebook</a:t>
            </a:r>
            <a:endParaRPr b="1" sz="2200"/>
          </a:p>
        </p:txBody>
      </p:sp>
      <p:sp>
        <p:nvSpPr>
          <p:cNvPr id="107" name="Google Shape;107;p21"/>
          <p:cNvSpPr txBox="1"/>
          <p:nvPr>
            <p:ph idx="12" type="sldNum"/>
          </p:nvPr>
        </p:nvSpPr>
        <p:spPr>
          <a:xfrm>
            <a:off x="8475167" y="4663224"/>
            <a:ext cx="5490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sz="600"/>
              <a:t>‹#›</a:t>
            </a:fld>
            <a:endParaRPr sz="600"/>
          </a:p>
        </p:txBody>
      </p:sp>
      <p:pic>
        <p:nvPicPr>
          <p:cNvPr id="108" name="Google Shape;108;p21"/>
          <p:cNvPicPr preferRelativeResize="0"/>
          <p:nvPr/>
        </p:nvPicPr>
        <p:blipFill>
          <a:blip r:embed="rId4">
            <a:alphaModFix/>
          </a:blip>
          <a:stretch>
            <a:fillRect/>
          </a:stretch>
        </p:blipFill>
        <p:spPr>
          <a:xfrm>
            <a:off x="7231075" y="1019500"/>
            <a:ext cx="1841999" cy="1841999"/>
          </a:xfrm>
          <a:prstGeom prst="rect">
            <a:avLst/>
          </a:prstGeom>
          <a:noFill/>
          <a:ln>
            <a:noFill/>
          </a:ln>
        </p:spPr>
      </p:pic>
      <p:pic>
        <p:nvPicPr>
          <p:cNvPr id="109" name="Google Shape;109;p21"/>
          <p:cNvPicPr preferRelativeResize="0"/>
          <p:nvPr/>
        </p:nvPicPr>
        <p:blipFill>
          <a:blip r:embed="rId5">
            <a:alphaModFix/>
          </a:blip>
          <a:stretch>
            <a:fillRect/>
          </a:stretch>
        </p:blipFill>
        <p:spPr>
          <a:xfrm>
            <a:off x="1303700" y="4235600"/>
            <a:ext cx="5981899" cy="3323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5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Some suggestions</a:t>
            </a:r>
            <a:endParaRPr/>
          </a:p>
        </p:txBody>
      </p:sp>
      <p:sp>
        <p:nvSpPr>
          <p:cNvPr id="666" name="Google Shape;666;p57"/>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For LLM evals </a:t>
            </a:r>
            <a:r>
              <a:rPr b="1" lang="en"/>
              <a:t>bigger probably still is better</a:t>
            </a:r>
            <a:r>
              <a:rPr lang="en"/>
              <a:t>. If you have enough budget for gpt-4 for evals: great! </a:t>
            </a:r>
            <a:br>
              <a:rPr lang="en"/>
            </a:br>
            <a:endParaRPr/>
          </a:p>
          <a:p>
            <a:pPr indent="0" lvl="0" marL="0" rtl="0" algn="l">
              <a:spcBef>
                <a:spcPts val="1200"/>
              </a:spcBef>
              <a:spcAft>
                <a:spcPts val="0"/>
              </a:spcAft>
              <a:buNone/>
            </a:pPr>
            <a:r>
              <a:rPr lang="en"/>
              <a:t>LLMs are not that great at assigning number grades (scale of 1-10) as they only evaluate a single response at a time. Using </a:t>
            </a:r>
            <a:r>
              <a:rPr b="1" lang="en"/>
              <a:t>likert-scales</a:t>
            </a:r>
            <a:r>
              <a:rPr lang="en"/>
              <a:t> [not at all, not very, neutral, somewhat, very] can help and often is enough precision. </a:t>
            </a:r>
            <a:br>
              <a:rPr lang="en"/>
            </a:br>
            <a:endParaRPr/>
          </a:p>
          <a:p>
            <a:pPr indent="0" lvl="0" marL="0" rtl="0" algn="l">
              <a:spcBef>
                <a:spcPts val="1200"/>
              </a:spcBef>
              <a:spcAft>
                <a:spcPts val="0"/>
              </a:spcAft>
              <a:buNone/>
            </a:pPr>
            <a:r>
              <a:rPr lang="en"/>
              <a:t>You can use evals to track average performance over time, but most importantly: find bad responses and </a:t>
            </a:r>
            <a:r>
              <a:rPr b="1" lang="en"/>
              <a:t>new failure modes</a:t>
            </a:r>
            <a:r>
              <a:rPr lang="en"/>
              <a:t>! </a:t>
            </a:r>
            <a:endParaRPr/>
          </a:p>
          <a:p>
            <a:pPr indent="0" lvl="0" marL="0" rtl="0" algn="l">
              <a:spcBef>
                <a:spcPts val="1200"/>
              </a:spcBef>
              <a:spcAft>
                <a:spcPts val="1200"/>
              </a:spcAft>
              <a:buNone/>
            </a:pPr>
            <a:r>
              <a:t/>
            </a:r>
            <a:endParaRPr/>
          </a:p>
        </p:txBody>
      </p:sp>
      <p:sp>
        <p:nvSpPr>
          <p:cNvPr id="667" name="Google Shape;66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5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Exercise 5</a:t>
            </a:r>
            <a:endParaRPr/>
          </a:p>
          <a:p>
            <a:pPr indent="0" lvl="0" marL="0" rtl="0" algn="l">
              <a:spcBef>
                <a:spcPts val="0"/>
              </a:spcBef>
              <a:spcAft>
                <a:spcPts val="0"/>
              </a:spcAft>
              <a:buNone/>
            </a:pPr>
            <a:r>
              <a:rPr lang="en" sz="2000">
                <a:solidFill>
                  <a:schemeClr val="accent2"/>
                </a:solidFill>
                <a:latin typeface="Inter"/>
                <a:ea typeface="Inter"/>
                <a:cs typeface="Inter"/>
                <a:sym typeface="Inter"/>
              </a:rPr>
              <a:t>Adversarial tests </a:t>
            </a:r>
            <a:endParaRPr sz="2000">
              <a:solidFill>
                <a:schemeClr val="accent2"/>
              </a:solidFill>
              <a:latin typeface="Inter"/>
              <a:ea typeface="Inter"/>
              <a:cs typeface="Inter"/>
              <a:sym typeface="Inter"/>
            </a:endParaRPr>
          </a:p>
          <a:p>
            <a:pPr indent="0" lvl="0" marL="0" rtl="0" algn="l">
              <a:spcBef>
                <a:spcPts val="0"/>
              </a:spcBef>
              <a:spcAft>
                <a:spcPts val="0"/>
              </a:spcAft>
              <a:buNone/>
            </a:pPr>
            <a:r>
              <a:rPr lang="en" sz="2000">
                <a:solidFill>
                  <a:schemeClr val="accent2"/>
                </a:solidFill>
                <a:latin typeface="Inter"/>
                <a:ea typeface="Inter"/>
                <a:cs typeface="Inter"/>
                <a:sym typeface="Inter"/>
              </a:rPr>
              <a:t>and jailbreaks</a:t>
            </a:r>
            <a:endParaRPr sz="2000">
              <a:solidFill>
                <a:schemeClr val="accent2"/>
              </a:solidFill>
              <a:latin typeface="Inter"/>
              <a:ea typeface="Inter"/>
              <a:cs typeface="Inter"/>
              <a:sym typeface="Inter"/>
            </a:endParaRPr>
          </a:p>
        </p:txBody>
      </p:sp>
      <p:sp>
        <p:nvSpPr>
          <p:cNvPr id="673" name="Google Shape;67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674" name="Google Shape;674;p58"/>
          <p:cNvPicPr preferRelativeResize="0"/>
          <p:nvPr/>
        </p:nvPicPr>
        <p:blipFill>
          <a:blip r:embed="rId3">
            <a:alphaModFix/>
          </a:blip>
          <a:stretch>
            <a:fillRect/>
          </a:stretch>
        </p:blipFill>
        <p:spPr>
          <a:xfrm>
            <a:off x="4000500" y="0"/>
            <a:ext cx="5143501" cy="51435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are adversarial attacks?</a:t>
            </a:r>
            <a:endParaRPr/>
          </a:p>
        </p:txBody>
      </p:sp>
      <p:sp>
        <p:nvSpPr>
          <p:cNvPr id="680" name="Google Shape;680;p59"/>
          <p:cNvSpPr txBox="1"/>
          <p:nvPr>
            <p:ph idx="1" type="body"/>
          </p:nvPr>
        </p:nvSpPr>
        <p:spPr>
          <a:xfrm>
            <a:off x="369000" y="1361400"/>
            <a:ext cx="47892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 far we’ve covered tests for</a:t>
            </a:r>
            <a:endParaRPr/>
          </a:p>
          <a:p>
            <a:pPr indent="-330200" lvl="0" marL="457200" rtl="0" algn="l">
              <a:spcBef>
                <a:spcPts val="1200"/>
              </a:spcBef>
              <a:spcAft>
                <a:spcPts val="0"/>
              </a:spcAft>
              <a:buSzPts val="1600"/>
              <a:buChar char="●"/>
            </a:pPr>
            <a:r>
              <a:rPr lang="en"/>
              <a:t>Model might not work as expected</a:t>
            </a:r>
            <a:endParaRPr/>
          </a:p>
          <a:p>
            <a:pPr indent="-330200" lvl="0" marL="457200" rtl="0" algn="l">
              <a:spcBef>
                <a:spcPts val="0"/>
              </a:spcBef>
              <a:spcAft>
                <a:spcPts val="0"/>
              </a:spcAft>
              <a:buSzPts val="1600"/>
              <a:buChar char="●"/>
            </a:pPr>
            <a:r>
              <a:rPr lang="en"/>
              <a:t>Model might fail in unexpected ways</a:t>
            </a:r>
            <a:endParaRPr/>
          </a:p>
          <a:p>
            <a:pPr indent="0" lvl="0" marL="0" rtl="0" algn="l">
              <a:spcBef>
                <a:spcPts val="1200"/>
              </a:spcBef>
              <a:spcAft>
                <a:spcPts val="0"/>
              </a:spcAft>
              <a:buNone/>
            </a:pPr>
            <a:r>
              <a:rPr lang="en"/>
              <a:t>But there are more failure modes</a:t>
            </a:r>
            <a:endParaRPr/>
          </a:p>
          <a:p>
            <a:pPr indent="-330200" lvl="0" marL="457200" rtl="0" algn="l">
              <a:spcBef>
                <a:spcPts val="1200"/>
              </a:spcBef>
              <a:spcAft>
                <a:spcPts val="0"/>
              </a:spcAft>
              <a:buSzPts val="1600"/>
              <a:buChar char="●"/>
            </a:pPr>
            <a:r>
              <a:rPr lang="en"/>
              <a:t>Adversaries may exploit vulnerabilities in the model</a:t>
            </a:r>
            <a:endParaRPr/>
          </a:p>
          <a:p>
            <a:pPr indent="-304800" lvl="1" marL="914400" rtl="0" algn="l">
              <a:spcBef>
                <a:spcPts val="0"/>
              </a:spcBef>
              <a:spcAft>
                <a:spcPts val="0"/>
              </a:spcAft>
              <a:buSzPts val="1200"/>
              <a:buChar char="○"/>
            </a:pPr>
            <a:r>
              <a:rPr lang="en"/>
              <a:t>Prompt Injection</a:t>
            </a:r>
            <a:endParaRPr/>
          </a:p>
          <a:p>
            <a:pPr indent="-304800" lvl="1" marL="914400" rtl="0" algn="l">
              <a:spcBef>
                <a:spcPts val="0"/>
              </a:spcBef>
              <a:spcAft>
                <a:spcPts val="0"/>
              </a:spcAft>
              <a:buSzPts val="1200"/>
              <a:buChar char="○"/>
            </a:pPr>
            <a:r>
              <a:rPr lang="en"/>
              <a:t>Prompt Leaking</a:t>
            </a:r>
            <a:endParaRPr/>
          </a:p>
          <a:p>
            <a:pPr indent="-304800" lvl="1" marL="914400" rtl="0" algn="l">
              <a:spcBef>
                <a:spcPts val="0"/>
              </a:spcBef>
              <a:spcAft>
                <a:spcPts val="0"/>
              </a:spcAft>
              <a:buSzPts val="1200"/>
              <a:buChar char="○"/>
            </a:pPr>
            <a:r>
              <a:rPr lang="en"/>
              <a:t>Jailbreaking</a:t>
            </a:r>
            <a:endParaRPr/>
          </a:p>
          <a:p>
            <a:pPr indent="-304800" lvl="1" marL="914400" rtl="0" algn="l">
              <a:spcBef>
                <a:spcPts val="0"/>
              </a:spcBef>
              <a:spcAft>
                <a:spcPts val="0"/>
              </a:spcAft>
              <a:buSzPts val="1200"/>
              <a:buChar char="○"/>
            </a:pPr>
            <a:r>
              <a:rPr lang="en"/>
              <a:t>Illegal Behavior</a:t>
            </a:r>
            <a:endParaRPr/>
          </a:p>
          <a:p>
            <a:pPr indent="-304800" lvl="1" marL="914400" rtl="0" algn="l">
              <a:spcBef>
                <a:spcPts val="0"/>
              </a:spcBef>
              <a:spcAft>
                <a:spcPts val="0"/>
              </a:spcAft>
              <a:buSzPts val="1200"/>
              <a:buChar char="○"/>
            </a:pPr>
            <a:r>
              <a:rPr lang="en"/>
              <a:t>DAN (Do Anything Now)</a:t>
            </a:r>
            <a:endParaRPr/>
          </a:p>
          <a:p>
            <a:pPr indent="-304800" lvl="1" marL="914400" rtl="0" algn="l">
              <a:spcBef>
                <a:spcPts val="0"/>
              </a:spcBef>
              <a:spcAft>
                <a:spcPts val="0"/>
              </a:spcAft>
              <a:buSzPts val="1200"/>
              <a:buChar char="○"/>
            </a:pPr>
            <a:r>
              <a:rPr lang="en"/>
              <a:t>And more</a:t>
            </a:r>
            <a:endParaRPr/>
          </a:p>
        </p:txBody>
      </p:sp>
      <p:sp>
        <p:nvSpPr>
          <p:cNvPr id="681" name="Google Shape;681;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2" name="Google Shape;682;p59"/>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t>All the things that can go wrong in the wild</a:t>
            </a:r>
            <a:endParaRPr/>
          </a:p>
        </p:txBody>
      </p:sp>
      <p:pic>
        <p:nvPicPr>
          <p:cNvPr id="683" name="Google Shape;683;p59"/>
          <p:cNvPicPr preferRelativeResize="0"/>
          <p:nvPr/>
        </p:nvPicPr>
        <p:blipFill rotWithShape="1">
          <a:blip r:embed="rId3">
            <a:alphaModFix/>
          </a:blip>
          <a:srcRect b="1828" l="1244" r="0" t="2441"/>
          <a:stretch/>
        </p:blipFill>
        <p:spPr>
          <a:xfrm>
            <a:off x="5539025" y="2045725"/>
            <a:ext cx="2682825" cy="2047750"/>
          </a:xfrm>
          <a:prstGeom prst="rect">
            <a:avLst/>
          </a:prstGeom>
          <a:noFill/>
          <a:ln>
            <a:noFill/>
          </a:ln>
          <a:effectLst>
            <a:outerShdw blurRad="57150" rotWithShape="0" algn="bl" dir="5400000" dist="19050">
              <a:srgbClr val="000000">
                <a:alpha val="50000"/>
              </a:srgbClr>
            </a:outerShdw>
          </a:effectLst>
        </p:spPr>
      </p:pic>
      <p:sp>
        <p:nvSpPr>
          <p:cNvPr id="684" name="Google Shape;684;p59"/>
          <p:cNvSpPr txBox="1"/>
          <p:nvPr/>
        </p:nvSpPr>
        <p:spPr>
          <a:xfrm>
            <a:off x="5427750" y="4146850"/>
            <a:ext cx="33474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Source: </a:t>
            </a:r>
            <a:r>
              <a:rPr lang="en" sz="1000" u="sng">
                <a:solidFill>
                  <a:schemeClr val="hlink"/>
                </a:solidFill>
                <a:latin typeface="Inter"/>
                <a:ea typeface="Inter"/>
                <a:cs typeface="Inter"/>
                <a:sym typeface="Inter"/>
                <a:hlinkClick r:id="rId4"/>
              </a:rPr>
              <a:t>https://twitter.com/simonw/status/1570568047618031617</a:t>
            </a:r>
            <a:r>
              <a:rPr lang="en" sz="1000">
                <a:latin typeface="Inter"/>
                <a:ea typeface="Inter"/>
                <a:cs typeface="Inter"/>
                <a:sym typeface="Inter"/>
              </a:rPr>
              <a:t> </a:t>
            </a:r>
            <a:endParaRPr sz="1000">
              <a:latin typeface="Inter"/>
              <a:ea typeface="Inter"/>
              <a:cs typeface="Inter"/>
              <a:sym typeface="Inter"/>
            </a:endParaRPr>
          </a:p>
        </p:txBody>
      </p:sp>
      <p:pic>
        <p:nvPicPr>
          <p:cNvPr id="685" name="Google Shape;685;p59"/>
          <p:cNvPicPr preferRelativeResize="0"/>
          <p:nvPr/>
        </p:nvPicPr>
        <p:blipFill>
          <a:blip r:embed="rId5">
            <a:alphaModFix/>
          </a:blip>
          <a:stretch>
            <a:fillRect/>
          </a:stretch>
        </p:blipFill>
        <p:spPr>
          <a:xfrm>
            <a:off x="5539025" y="938399"/>
            <a:ext cx="3422875" cy="902375"/>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6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5</a:t>
            </a:r>
            <a:endParaRPr/>
          </a:p>
        </p:txBody>
      </p:sp>
      <p:sp>
        <p:nvSpPr>
          <p:cNvPr id="691" name="Google Shape;691;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2" name="Google Shape;692;p60"/>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Input:</a:t>
            </a:r>
            <a:endParaRPr b="1"/>
          </a:p>
          <a:p>
            <a:pPr indent="-330200" lvl="0" marL="457200" rtl="0" algn="l">
              <a:spcBef>
                <a:spcPts val="1200"/>
              </a:spcBef>
              <a:spcAft>
                <a:spcPts val="0"/>
              </a:spcAft>
              <a:buSzPts val="1600"/>
              <a:buChar char="●"/>
            </a:pPr>
            <a:r>
              <a:rPr lang="en"/>
              <a:t>Task-inappropriate requests (e.g. tell me a joke)</a:t>
            </a:r>
            <a:endParaRPr/>
          </a:p>
          <a:p>
            <a:pPr indent="-330200" lvl="0" marL="457200" rtl="0" algn="l">
              <a:spcBef>
                <a:spcPts val="0"/>
              </a:spcBef>
              <a:spcAft>
                <a:spcPts val="0"/>
              </a:spcAft>
              <a:buSzPts val="1600"/>
              <a:buChar char="●"/>
            </a:pPr>
            <a:r>
              <a:rPr lang="en"/>
              <a:t>Harmful requests (e.g. write me an effective scam email)</a:t>
            </a:r>
            <a:endParaRPr/>
          </a:p>
          <a:p>
            <a:pPr indent="0" lvl="0" marL="0" rtl="0" algn="l">
              <a:spcBef>
                <a:spcPts val="1200"/>
              </a:spcBef>
              <a:spcAft>
                <a:spcPts val="0"/>
              </a:spcAft>
              <a:buNone/>
            </a:pPr>
            <a:r>
              <a:rPr b="1" lang="en"/>
              <a:t>Objective:</a:t>
            </a:r>
            <a:r>
              <a:rPr lang="en"/>
              <a:t> Prevent LLM from fulfilling such requests</a:t>
            </a:r>
            <a:endParaRPr/>
          </a:p>
          <a:p>
            <a:pPr indent="0" lvl="0" marL="0" rtl="0" algn="l">
              <a:spcBef>
                <a:spcPts val="1200"/>
              </a:spcBef>
              <a:spcAft>
                <a:spcPts val="0"/>
              </a:spcAft>
              <a:buNone/>
            </a:pPr>
            <a:r>
              <a:rPr b="1" lang="en"/>
              <a:t>Tool: </a:t>
            </a:r>
            <a:r>
              <a:rPr lang="en"/>
              <a:t>notebook</a:t>
            </a:r>
            <a:endParaRPr/>
          </a:p>
          <a:p>
            <a:pPr indent="0" lvl="0" marL="0" rtl="0" algn="l">
              <a:spcBef>
                <a:spcPts val="1200"/>
              </a:spcBef>
              <a:spcAft>
                <a:spcPts val="1200"/>
              </a:spcAft>
              <a:buNone/>
            </a:pPr>
            <a:r>
              <a:t/>
            </a:r>
            <a:endParaRPr/>
          </a:p>
        </p:txBody>
      </p:sp>
      <p:sp>
        <p:nvSpPr>
          <p:cNvPr id="693" name="Google Shape;693;p60"/>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t>Adversarial tests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Exercise 5: </a:t>
            </a:r>
            <a:endParaRPr/>
          </a:p>
        </p:txBody>
      </p:sp>
      <p:sp>
        <p:nvSpPr>
          <p:cNvPr id="699" name="Google Shape;699;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0" name="Google Shape;700;p61"/>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Adversarial Attacks</a:t>
            </a:r>
            <a:endParaRPr/>
          </a:p>
        </p:txBody>
      </p:sp>
      <p:sp>
        <p:nvSpPr>
          <p:cNvPr id="701" name="Google Shape;701;p61"/>
          <p:cNvSpPr txBox="1"/>
          <p:nvPr/>
        </p:nvSpPr>
        <p:spPr>
          <a:xfrm>
            <a:off x="1999700" y="2608225"/>
            <a:ext cx="4928100" cy="185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chemeClr val="dk1"/>
                </a:solidFill>
                <a:latin typeface="Bitter"/>
                <a:ea typeface="Bitter"/>
                <a:cs typeface="Bitter"/>
                <a:sym typeface="Bitter"/>
              </a:rPr>
              <a:t>Results and Discussion</a:t>
            </a:r>
            <a:endParaRPr b="1" sz="2800">
              <a:solidFill>
                <a:schemeClr val="dk1"/>
              </a:solidFill>
              <a:latin typeface="Bitter"/>
              <a:ea typeface="Bitter"/>
              <a:cs typeface="Bitter"/>
              <a:sym typeface="Bitter"/>
            </a:endParaRPr>
          </a:p>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Some suggestions</a:t>
            </a:r>
            <a:endParaRPr/>
          </a:p>
        </p:txBody>
      </p:sp>
      <p:sp>
        <p:nvSpPr>
          <p:cNvPr id="707" name="Google Shape;707;p62"/>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Preventing all jailbreaks in the prompt will not work, so you will usually require a </a:t>
            </a:r>
            <a:r>
              <a:rPr b="1" lang="en"/>
              <a:t>custom classifier</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If you are using </a:t>
            </a:r>
            <a:r>
              <a:rPr b="1" lang="en"/>
              <a:t>openai</a:t>
            </a:r>
            <a:r>
              <a:rPr lang="en"/>
              <a:t> you can use their </a:t>
            </a:r>
            <a:r>
              <a:rPr b="1" lang="en"/>
              <a:t>moderation API</a:t>
            </a:r>
            <a:r>
              <a:rPr lang="en"/>
              <a:t> (but it is quite conservative).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You can build your own custom detector using traditional NLP classifiers, such as BERT or SetFit using public jailbreak datasets plus your own examples you collect along the way.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08" name="Google Shape;70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3"/>
          <p:cNvSpPr txBox="1"/>
          <p:nvPr>
            <p:ph type="ctrTitle"/>
          </p:nvPr>
        </p:nvSpPr>
        <p:spPr>
          <a:xfrm>
            <a:off x="369000" y="365700"/>
            <a:ext cx="4174500" cy="3925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Reflections</a:t>
            </a:r>
            <a:endParaRPr sz="3000"/>
          </a:p>
          <a:p>
            <a:pPr indent="0" lvl="0" marL="0" rtl="0" algn="l">
              <a:spcBef>
                <a:spcPts val="0"/>
              </a:spcBef>
              <a:spcAft>
                <a:spcPts val="0"/>
              </a:spcAft>
              <a:buClr>
                <a:schemeClr val="dk1"/>
              </a:buClr>
              <a:buSzPts val="1100"/>
              <a:buFont typeface="Arial"/>
              <a:buNone/>
            </a:pPr>
            <a:r>
              <a:rPr i="1" lang="en" sz="2000">
                <a:solidFill>
                  <a:schemeClr val="accent2"/>
                </a:solidFill>
              </a:rPr>
              <a:t>What are some quick takeaways from the hands-on exercises?</a:t>
            </a:r>
            <a:endParaRPr sz="2000"/>
          </a:p>
          <a:p>
            <a:pPr indent="0" lvl="0" marL="0" rtl="0" algn="l">
              <a:spcBef>
                <a:spcPts val="0"/>
              </a:spcBef>
              <a:spcAft>
                <a:spcPts val="0"/>
              </a:spcAft>
              <a:buNone/>
            </a:pPr>
            <a:r>
              <a:t/>
            </a:r>
            <a:endParaRPr/>
          </a:p>
        </p:txBody>
      </p:sp>
      <p:sp>
        <p:nvSpPr>
          <p:cNvPr id="714" name="Google Shape;714;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715" name="Google Shape;715;p63"/>
          <p:cNvPicPr preferRelativeResize="0"/>
          <p:nvPr/>
        </p:nvPicPr>
        <p:blipFill>
          <a:blip r:embed="rId3">
            <a:alphaModFix/>
          </a:blip>
          <a:stretch>
            <a:fillRect/>
          </a:stretch>
        </p:blipFill>
        <p:spPr>
          <a:xfrm>
            <a:off x="4634641" y="0"/>
            <a:ext cx="4509358" cy="51435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4"/>
          <p:cNvSpPr txBox="1"/>
          <p:nvPr>
            <p:ph type="ctrTitle"/>
          </p:nvPr>
        </p:nvSpPr>
        <p:spPr>
          <a:xfrm>
            <a:off x="369000" y="365700"/>
            <a:ext cx="4174500" cy="39258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3000"/>
              <a:t>Parting ideas</a:t>
            </a:r>
            <a:endParaRPr sz="3000"/>
          </a:p>
          <a:p>
            <a:pPr indent="0" lvl="0" marL="0" rtl="0" algn="l">
              <a:spcBef>
                <a:spcPts val="0"/>
              </a:spcBef>
              <a:spcAft>
                <a:spcPts val="0"/>
              </a:spcAft>
              <a:buClr>
                <a:schemeClr val="dk1"/>
              </a:buClr>
              <a:buSzPts val="1100"/>
              <a:buFont typeface="Arial"/>
              <a:buNone/>
            </a:pPr>
            <a:r>
              <a:rPr i="1" lang="en" sz="2000">
                <a:solidFill>
                  <a:schemeClr val="accent2"/>
                </a:solidFill>
              </a:rPr>
              <a:t>Recommendations for getting started</a:t>
            </a:r>
            <a:endParaRPr sz="2000"/>
          </a:p>
          <a:p>
            <a:pPr indent="0" lvl="0" marL="0" rtl="0" algn="l">
              <a:spcBef>
                <a:spcPts val="0"/>
              </a:spcBef>
              <a:spcAft>
                <a:spcPts val="0"/>
              </a:spcAft>
              <a:buNone/>
            </a:pPr>
            <a:r>
              <a:t/>
            </a:r>
            <a:endParaRPr/>
          </a:p>
        </p:txBody>
      </p:sp>
      <p:sp>
        <p:nvSpPr>
          <p:cNvPr id="721" name="Google Shape;721;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722" name="Google Shape;722;p64"/>
          <p:cNvPicPr preferRelativeResize="0"/>
          <p:nvPr/>
        </p:nvPicPr>
        <p:blipFill>
          <a:blip r:embed="rId3">
            <a:alphaModFix/>
          </a:blip>
          <a:stretch>
            <a:fillRect/>
          </a:stretch>
        </p:blipFill>
        <p:spPr>
          <a:xfrm>
            <a:off x="4634641" y="0"/>
            <a:ext cx="4509358"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Taking your first steps to LLM solutions</a:t>
            </a:r>
            <a:endParaRPr/>
          </a:p>
        </p:txBody>
      </p:sp>
      <p:sp>
        <p:nvSpPr>
          <p:cNvPr id="728" name="Google Shape;728;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29" name="Google Shape;729;p65"/>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Start simple and iterate</a:t>
            </a:r>
            <a:endParaRPr/>
          </a:p>
        </p:txBody>
      </p:sp>
      <p:sp>
        <p:nvSpPr>
          <p:cNvPr id="730" name="Google Shape;730;p65"/>
          <p:cNvSpPr txBox="1"/>
          <p:nvPr/>
        </p:nvSpPr>
        <p:spPr>
          <a:xfrm>
            <a:off x="1964200" y="1295400"/>
            <a:ext cx="1509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5"/>
                </a:solidFill>
                <a:latin typeface="Inter"/>
                <a:ea typeface="Inter"/>
                <a:cs typeface="Inter"/>
                <a:sym typeface="Inter"/>
              </a:rPr>
              <a:t>Simple</a:t>
            </a:r>
            <a:endParaRPr b="1">
              <a:solidFill>
                <a:schemeClr val="accent5"/>
              </a:solidFill>
              <a:latin typeface="Inter"/>
              <a:ea typeface="Inter"/>
              <a:cs typeface="Inter"/>
              <a:sym typeface="Inter"/>
            </a:endParaRPr>
          </a:p>
        </p:txBody>
      </p:sp>
      <p:sp>
        <p:nvSpPr>
          <p:cNvPr id="731" name="Google Shape;731;p65"/>
          <p:cNvSpPr txBox="1"/>
          <p:nvPr/>
        </p:nvSpPr>
        <p:spPr>
          <a:xfrm>
            <a:off x="722075" y="2152825"/>
            <a:ext cx="2809800" cy="1262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dk1"/>
                </a:solidFill>
                <a:latin typeface="Inter"/>
                <a:ea typeface="Inter"/>
                <a:cs typeface="Inter"/>
                <a:sym typeface="Inter"/>
              </a:rPr>
              <a:t>If you’re not getting results, try breaking your task up into smaller problems first, then gradually move to more complex solutions</a:t>
            </a:r>
            <a:endParaRPr>
              <a:latin typeface="Inter"/>
              <a:ea typeface="Inter"/>
              <a:cs typeface="Inter"/>
              <a:sym typeface="Inter"/>
            </a:endParaRPr>
          </a:p>
        </p:txBody>
      </p:sp>
      <p:sp>
        <p:nvSpPr>
          <p:cNvPr id="732" name="Google Shape;732;p65"/>
          <p:cNvSpPr txBox="1"/>
          <p:nvPr/>
        </p:nvSpPr>
        <p:spPr>
          <a:xfrm>
            <a:off x="1964200" y="3991950"/>
            <a:ext cx="1509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a:solidFill>
                  <a:schemeClr val="accent2"/>
                </a:solidFill>
                <a:latin typeface="Inter"/>
                <a:ea typeface="Inter"/>
                <a:cs typeface="Inter"/>
                <a:sym typeface="Inter"/>
              </a:rPr>
              <a:t>Complex</a:t>
            </a:r>
            <a:endParaRPr b="1">
              <a:solidFill>
                <a:schemeClr val="accent2"/>
              </a:solidFill>
              <a:latin typeface="Inter"/>
              <a:ea typeface="Inter"/>
              <a:cs typeface="Inter"/>
              <a:sym typeface="Inter"/>
            </a:endParaRPr>
          </a:p>
        </p:txBody>
      </p:sp>
      <p:sp>
        <p:nvSpPr>
          <p:cNvPr id="733" name="Google Shape;733;p65"/>
          <p:cNvSpPr txBox="1"/>
          <p:nvPr/>
        </p:nvSpPr>
        <p:spPr>
          <a:xfrm>
            <a:off x="4047625" y="1297025"/>
            <a:ext cx="46308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Inter"/>
                <a:ea typeface="Inter"/>
                <a:cs typeface="Inter"/>
                <a:sym typeface="Inter"/>
              </a:rPr>
              <a:t>If possible, start with </a:t>
            </a:r>
            <a:r>
              <a:rPr b="1" lang="en" sz="1100">
                <a:solidFill>
                  <a:schemeClr val="dk1"/>
                </a:solidFill>
                <a:latin typeface="Inter"/>
                <a:ea typeface="Inter"/>
                <a:cs typeface="Inter"/>
                <a:sym typeface="Inter"/>
              </a:rPr>
              <a:t>powerful proprietary models</a:t>
            </a:r>
            <a:r>
              <a:rPr lang="en" sz="1100">
                <a:solidFill>
                  <a:schemeClr val="dk1"/>
                </a:solidFill>
                <a:latin typeface="Inter"/>
                <a:ea typeface="Inter"/>
                <a:cs typeface="Inter"/>
                <a:sym typeface="Inter"/>
              </a:rPr>
              <a:t> over APIs</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Validate the viability using most powerful models</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Eliminates infra concerns</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Can downsize later to save on costs, improve latency</a:t>
            </a:r>
            <a:endParaRPr sz="1100">
              <a:solidFill>
                <a:schemeClr val="dk1"/>
              </a:solidFill>
              <a:latin typeface="Inter"/>
              <a:ea typeface="Inter"/>
              <a:cs typeface="Inter"/>
              <a:sym typeface="Inter"/>
            </a:endParaRPr>
          </a:p>
          <a:p>
            <a:pPr indent="0" lvl="0" marL="457200" rtl="0" algn="l">
              <a:spcBef>
                <a:spcPts val="0"/>
              </a:spcBef>
              <a:spcAft>
                <a:spcPts val="0"/>
              </a:spcAft>
              <a:buNone/>
            </a:pPr>
            <a:r>
              <a:t/>
            </a:r>
            <a:endParaRPr sz="1100">
              <a:solidFill>
                <a:schemeClr val="dk1"/>
              </a:solidFill>
              <a:latin typeface="Inter"/>
              <a:ea typeface="Inter"/>
              <a:cs typeface="Inter"/>
              <a:sym typeface="Inter"/>
            </a:endParaRPr>
          </a:p>
          <a:p>
            <a:pPr indent="0" lvl="0" marL="0" rtl="0" algn="l">
              <a:spcBef>
                <a:spcPts val="0"/>
              </a:spcBef>
              <a:spcAft>
                <a:spcPts val="0"/>
              </a:spcAft>
              <a:buNone/>
            </a:pPr>
            <a:r>
              <a:rPr lang="en" sz="1100">
                <a:solidFill>
                  <a:schemeClr val="dk1"/>
                </a:solidFill>
                <a:latin typeface="Inter"/>
                <a:ea typeface="Inter"/>
                <a:cs typeface="Inter"/>
                <a:sym typeface="Inter"/>
              </a:rPr>
              <a:t>Hold off on </a:t>
            </a:r>
            <a:r>
              <a:rPr b="1" lang="en" sz="1100">
                <a:solidFill>
                  <a:schemeClr val="dk1"/>
                </a:solidFill>
                <a:latin typeface="Inter"/>
                <a:ea typeface="Inter"/>
                <a:cs typeface="Inter"/>
                <a:sym typeface="Inter"/>
              </a:rPr>
              <a:t>fine-tuning</a:t>
            </a:r>
            <a:r>
              <a:rPr lang="en" sz="1100">
                <a:solidFill>
                  <a:schemeClr val="dk1"/>
                </a:solidFill>
                <a:latin typeface="Inter"/>
                <a:ea typeface="Inter"/>
                <a:cs typeface="Inter"/>
                <a:sym typeface="Inter"/>
              </a:rPr>
              <a:t> until you have evidence that you need it</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Fine-tuning means complexity: requires curated data</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Conversely, in-context learning can take you far</a:t>
            </a:r>
            <a:br>
              <a:rPr lang="en" sz="1100">
                <a:solidFill>
                  <a:schemeClr val="dk1"/>
                </a:solidFill>
                <a:latin typeface="Inter"/>
                <a:ea typeface="Inter"/>
                <a:cs typeface="Inter"/>
                <a:sym typeface="Inter"/>
              </a:rPr>
            </a:br>
            <a:r>
              <a:rPr lang="en" sz="1100">
                <a:solidFill>
                  <a:schemeClr val="dk1"/>
                </a:solidFill>
                <a:latin typeface="Inter"/>
                <a:ea typeface="Inter"/>
                <a:cs typeface="Inter"/>
                <a:sym typeface="Inter"/>
              </a:rPr>
              <a:t>(prompting, prompt tuning &amp; few-shot prompting, augmenting using vector databases) </a:t>
            </a:r>
            <a:endParaRPr sz="1100">
              <a:solidFill>
                <a:schemeClr val="dk1"/>
              </a:solidFill>
              <a:latin typeface="Inter"/>
              <a:ea typeface="Inter"/>
              <a:cs typeface="Inter"/>
              <a:sym typeface="Inter"/>
            </a:endParaRPr>
          </a:p>
          <a:p>
            <a:pPr indent="0" lvl="0" marL="457200" rtl="0" algn="l">
              <a:spcBef>
                <a:spcPts val="0"/>
              </a:spcBef>
              <a:spcAft>
                <a:spcPts val="0"/>
              </a:spcAft>
              <a:buNone/>
            </a:pPr>
            <a:r>
              <a:t/>
            </a:r>
            <a:endParaRPr sz="1100">
              <a:solidFill>
                <a:schemeClr val="dk1"/>
              </a:solidFill>
              <a:latin typeface="Inter"/>
              <a:ea typeface="Inter"/>
              <a:cs typeface="Inter"/>
              <a:sym typeface="Inter"/>
            </a:endParaRPr>
          </a:p>
          <a:p>
            <a:pPr indent="0" lvl="0" marL="0" rtl="0" algn="l">
              <a:spcBef>
                <a:spcPts val="0"/>
              </a:spcBef>
              <a:spcAft>
                <a:spcPts val="0"/>
              </a:spcAft>
              <a:buNone/>
            </a:pPr>
            <a:r>
              <a:rPr lang="en" sz="1100">
                <a:solidFill>
                  <a:schemeClr val="dk1"/>
                </a:solidFill>
                <a:latin typeface="Inter"/>
                <a:ea typeface="Inter"/>
                <a:cs typeface="Inter"/>
                <a:sym typeface="Inter"/>
              </a:rPr>
              <a:t>Choose </a:t>
            </a:r>
            <a:r>
              <a:rPr b="1" lang="en" sz="1100">
                <a:solidFill>
                  <a:schemeClr val="dk1"/>
                </a:solidFill>
                <a:latin typeface="Inter"/>
                <a:ea typeface="Inter"/>
                <a:cs typeface="Inter"/>
                <a:sym typeface="Inter"/>
              </a:rPr>
              <a:t>self-hosted OSS models</a:t>
            </a:r>
            <a:r>
              <a:rPr lang="en" sz="1100">
                <a:solidFill>
                  <a:schemeClr val="dk1"/>
                </a:solidFill>
                <a:latin typeface="Inter"/>
                <a:ea typeface="Inter"/>
                <a:cs typeface="Inter"/>
                <a:sym typeface="Inter"/>
              </a:rPr>
              <a:t> for the right reasons</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Security — avoiding sending proprietary data to the cloud</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More customisation needed than available over API</a:t>
            </a:r>
            <a:endParaRPr sz="1100">
              <a:solidFill>
                <a:schemeClr val="dk1"/>
              </a:solidFill>
              <a:latin typeface="Inter"/>
              <a:ea typeface="Inter"/>
              <a:cs typeface="Inter"/>
              <a:sym typeface="Inter"/>
            </a:endParaRPr>
          </a:p>
          <a:p>
            <a:pPr indent="0" lvl="0" marL="457200" rtl="0" algn="l">
              <a:spcBef>
                <a:spcPts val="0"/>
              </a:spcBef>
              <a:spcAft>
                <a:spcPts val="0"/>
              </a:spcAft>
              <a:buNone/>
            </a:pPr>
            <a:r>
              <a:t/>
            </a:r>
            <a:endParaRPr sz="1100">
              <a:solidFill>
                <a:schemeClr val="dk1"/>
              </a:solidFill>
              <a:latin typeface="Inter"/>
              <a:ea typeface="Inter"/>
              <a:cs typeface="Inter"/>
              <a:sym typeface="Inter"/>
            </a:endParaRPr>
          </a:p>
          <a:p>
            <a:pPr indent="0" lvl="0" marL="0" rtl="0" algn="l">
              <a:spcBef>
                <a:spcPts val="0"/>
              </a:spcBef>
              <a:spcAft>
                <a:spcPts val="0"/>
              </a:spcAft>
              <a:buNone/>
            </a:pPr>
            <a:r>
              <a:rPr b="1" lang="en" sz="1100">
                <a:solidFill>
                  <a:schemeClr val="dk1"/>
                </a:solidFill>
                <a:latin typeface="Inter"/>
                <a:ea typeface="Inter"/>
                <a:cs typeface="Inter"/>
                <a:sym typeface="Inter"/>
              </a:rPr>
              <a:t>Training your own model</a:t>
            </a:r>
            <a:r>
              <a:rPr lang="en" sz="1100">
                <a:solidFill>
                  <a:schemeClr val="dk1"/>
                </a:solidFill>
                <a:latin typeface="Inter"/>
                <a:ea typeface="Inter"/>
                <a:cs typeface="Inter"/>
                <a:sym typeface="Inter"/>
              </a:rPr>
              <a:t> — the upper end of complexity</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Defer until you’re sure that it’s needed</a:t>
            </a:r>
            <a:endParaRPr sz="1100">
              <a:solidFill>
                <a:schemeClr val="dk1"/>
              </a:solidFill>
              <a:latin typeface="Inter"/>
              <a:ea typeface="Inter"/>
              <a:cs typeface="Inter"/>
              <a:sym typeface="Inter"/>
            </a:endParaRPr>
          </a:p>
          <a:p>
            <a:pPr indent="-298450" lvl="0" marL="457200" rtl="0" algn="l">
              <a:spcBef>
                <a:spcPts val="0"/>
              </a:spcBef>
              <a:spcAft>
                <a:spcPts val="0"/>
              </a:spcAft>
              <a:buClr>
                <a:schemeClr val="dk1"/>
              </a:buClr>
              <a:buSzPts val="1100"/>
              <a:buFont typeface="Inter"/>
              <a:buChar char="●"/>
            </a:pPr>
            <a:r>
              <a:rPr lang="en" sz="1100">
                <a:solidFill>
                  <a:schemeClr val="dk1"/>
                </a:solidFill>
                <a:latin typeface="Inter"/>
                <a:ea typeface="Inter"/>
                <a:cs typeface="Inter"/>
                <a:sym typeface="Inter"/>
              </a:rPr>
              <a:t>Look to partner with vendors who have learnt good practice</a:t>
            </a:r>
            <a:endParaRPr>
              <a:solidFill>
                <a:schemeClr val="dk1"/>
              </a:solidFill>
              <a:latin typeface="Inter"/>
              <a:ea typeface="Inter"/>
              <a:cs typeface="Inter"/>
              <a:sym typeface="Inter"/>
            </a:endParaRPr>
          </a:p>
        </p:txBody>
      </p:sp>
      <p:sp>
        <p:nvSpPr>
          <p:cNvPr id="734" name="Google Shape;734;p65"/>
          <p:cNvSpPr/>
          <p:nvPr/>
        </p:nvSpPr>
        <p:spPr>
          <a:xfrm>
            <a:off x="3783475" y="1392425"/>
            <a:ext cx="38400" cy="3041700"/>
          </a:xfrm>
          <a:prstGeom prst="rect">
            <a:avLst/>
          </a:prstGeom>
          <a:gradFill>
            <a:gsLst>
              <a:gs pos="0">
                <a:schemeClr val="accent5"/>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5" name="Google Shape;735;p65"/>
          <p:cNvCxnSpPr/>
          <p:nvPr/>
        </p:nvCxnSpPr>
        <p:spPr>
          <a:xfrm>
            <a:off x="3802711" y="4221650"/>
            <a:ext cx="0" cy="499800"/>
          </a:xfrm>
          <a:prstGeom prst="straightConnector1">
            <a:avLst/>
          </a:prstGeom>
          <a:noFill/>
          <a:ln cap="flat" cmpd="sng" w="38100">
            <a:solidFill>
              <a:schemeClr val="accent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6"/>
          <p:cNvSpPr txBox="1"/>
          <p:nvPr>
            <p:ph type="title"/>
          </p:nvPr>
        </p:nvSpPr>
        <p:spPr>
          <a:xfrm>
            <a:off x="369000" y="2133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Architecting LLM applications</a:t>
            </a:r>
            <a:endParaRPr/>
          </a:p>
        </p:txBody>
      </p:sp>
      <p:sp>
        <p:nvSpPr>
          <p:cNvPr id="741" name="Google Shape;741;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42" name="Google Shape;742;p66"/>
          <p:cNvSpPr txBox="1"/>
          <p:nvPr>
            <p:ph idx="2" type="subTitle"/>
          </p:nvPr>
        </p:nvSpPr>
        <p:spPr>
          <a:xfrm>
            <a:off x="374450" y="6290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LLM demos are easy, but production ready applications can add a lot of work</a:t>
            </a:r>
            <a:endParaRPr/>
          </a:p>
        </p:txBody>
      </p:sp>
      <p:sp>
        <p:nvSpPr>
          <p:cNvPr id="743" name="Google Shape;743;p66"/>
          <p:cNvSpPr/>
          <p:nvPr/>
        </p:nvSpPr>
        <p:spPr>
          <a:xfrm>
            <a:off x="2915725" y="2706725"/>
            <a:ext cx="888000" cy="551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Inter"/>
                <a:ea typeface="Inter"/>
                <a:cs typeface="Inter"/>
                <a:sym typeface="Inter"/>
              </a:rPr>
              <a:t>LLM</a:t>
            </a:r>
            <a:endParaRPr>
              <a:solidFill>
                <a:schemeClr val="lt1"/>
              </a:solidFill>
              <a:latin typeface="Inter"/>
              <a:ea typeface="Inter"/>
              <a:cs typeface="Inter"/>
              <a:sym typeface="Inter"/>
            </a:endParaRPr>
          </a:p>
        </p:txBody>
      </p:sp>
      <p:sp>
        <p:nvSpPr>
          <p:cNvPr id="744" name="Google Shape;744;p66"/>
          <p:cNvSpPr/>
          <p:nvPr/>
        </p:nvSpPr>
        <p:spPr>
          <a:xfrm>
            <a:off x="2535300" y="1878025"/>
            <a:ext cx="1135200" cy="736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Prompt design</a:t>
            </a:r>
            <a:endParaRPr>
              <a:latin typeface="Inter"/>
              <a:ea typeface="Inter"/>
              <a:cs typeface="Inter"/>
              <a:sym typeface="Inter"/>
            </a:endParaRPr>
          </a:p>
        </p:txBody>
      </p:sp>
      <p:sp>
        <p:nvSpPr>
          <p:cNvPr id="745" name="Google Shape;745;p66"/>
          <p:cNvSpPr/>
          <p:nvPr/>
        </p:nvSpPr>
        <p:spPr>
          <a:xfrm>
            <a:off x="3922628" y="2220275"/>
            <a:ext cx="2073600" cy="92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Vector stores</a:t>
            </a:r>
            <a:r>
              <a:rPr lang="en">
                <a:latin typeface="Inter"/>
                <a:ea typeface="Inter"/>
                <a:cs typeface="Inter"/>
                <a:sym typeface="Inter"/>
              </a:rPr>
              <a:t>** (search engine</a:t>
            </a:r>
            <a:r>
              <a:rPr lang="en">
                <a:latin typeface="Inter"/>
                <a:ea typeface="Inter"/>
                <a:cs typeface="Inter"/>
                <a:sym typeface="Inter"/>
              </a:rPr>
              <a:t> or hybrid) and persistence</a:t>
            </a:r>
            <a:endParaRPr>
              <a:latin typeface="Inter"/>
              <a:ea typeface="Inter"/>
              <a:cs typeface="Inter"/>
              <a:sym typeface="Inter"/>
            </a:endParaRPr>
          </a:p>
        </p:txBody>
      </p:sp>
      <p:sp>
        <p:nvSpPr>
          <p:cNvPr id="746" name="Google Shape;746;p66"/>
          <p:cNvSpPr/>
          <p:nvPr/>
        </p:nvSpPr>
        <p:spPr>
          <a:xfrm>
            <a:off x="3941025" y="1100575"/>
            <a:ext cx="1135200" cy="92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Prompt chaining</a:t>
            </a:r>
            <a:endParaRPr>
              <a:latin typeface="Inter"/>
              <a:ea typeface="Inter"/>
              <a:cs typeface="Inter"/>
              <a:sym typeface="Inter"/>
            </a:endParaRPr>
          </a:p>
        </p:txBody>
      </p:sp>
      <p:sp>
        <p:nvSpPr>
          <p:cNvPr id="747" name="Google Shape;747;p66"/>
          <p:cNvSpPr/>
          <p:nvPr/>
        </p:nvSpPr>
        <p:spPr>
          <a:xfrm>
            <a:off x="5211525" y="1100563"/>
            <a:ext cx="2073600" cy="92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Security (e.g. prompt injection defense)</a:t>
            </a:r>
            <a:endParaRPr>
              <a:latin typeface="Inter"/>
              <a:ea typeface="Inter"/>
              <a:cs typeface="Inter"/>
              <a:sym typeface="Inter"/>
            </a:endParaRPr>
          </a:p>
        </p:txBody>
      </p:sp>
      <p:sp>
        <p:nvSpPr>
          <p:cNvPr id="748" name="Google Shape;748;p66"/>
          <p:cNvSpPr/>
          <p:nvPr/>
        </p:nvSpPr>
        <p:spPr>
          <a:xfrm>
            <a:off x="6067863" y="4115825"/>
            <a:ext cx="15060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Logging and monitoring</a:t>
            </a:r>
            <a:endParaRPr>
              <a:latin typeface="Inter"/>
              <a:ea typeface="Inter"/>
              <a:cs typeface="Inter"/>
              <a:sym typeface="Inter"/>
            </a:endParaRPr>
          </a:p>
        </p:txBody>
      </p:sp>
      <p:sp>
        <p:nvSpPr>
          <p:cNvPr id="749" name="Google Shape;749;p66"/>
          <p:cNvSpPr/>
          <p:nvPr/>
        </p:nvSpPr>
        <p:spPr>
          <a:xfrm>
            <a:off x="4490216" y="3339978"/>
            <a:ext cx="15060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PII handling</a:t>
            </a:r>
            <a:endParaRPr>
              <a:latin typeface="Inter"/>
              <a:ea typeface="Inter"/>
              <a:cs typeface="Inter"/>
              <a:sym typeface="Inter"/>
            </a:endParaRPr>
          </a:p>
        </p:txBody>
      </p:sp>
      <p:sp>
        <p:nvSpPr>
          <p:cNvPr id="750" name="Google Shape;750;p66"/>
          <p:cNvSpPr/>
          <p:nvPr/>
        </p:nvSpPr>
        <p:spPr>
          <a:xfrm>
            <a:off x="2912575" y="3514425"/>
            <a:ext cx="1506000" cy="81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Anti-corruption layers</a:t>
            </a:r>
            <a:endParaRPr>
              <a:latin typeface="Inter"/>
              <a:ea typeface="Inter"/>
              <a:cs typeface="Inter"/>
              <a:sym typeface="Inter"/>
            </a:endParaRPr>
          </a:p>
        </p:txBody>
      </p:sp>
      <p:sp>
        <p:nvSpPr>
          <p:cNvPr id="751" name="Google Shape;751;p66"/>
          <p:cNvSpPr/>
          <p:nvPr/>
        </p:nvSpPr>
        <p:spPr>
          <a:xfrm>
            <a:off x="392875" y="1987726"/>
            <a:ext cx="1890300" cy="1076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Model reliability assurance and testing</a:t>
            </a:r>
            <a:endParaRPr>
              <a:latin typeface="Inter"/>
              <a:ea typeface="Inter"/>
              <a:cs typeface="Inter"/>
              <a:sym typeface="Inter"/>
            </a:endParaRPr>
          </a:p>
        </p:txBody>
      </p:sp>
      <p:sp>
        <p:nvSpPr>
          <p:cNvPr id="752" name="Google Shape;752;p66"/>
          <p:cNvSpPr/>
          <p:nvPr/>
        </p:nvSpPr>
        <p:spPr>
          <a:xfrm>
            <a:off x="374450" y="3193450"/>
            <a:ext cx="2419800" cy="113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Inter"/>
                <a:ea typeface="Inter"/>
                <a:cs typeface="Inter"/>
                <a:sym typeface="Inter"/>
              </a:rPr>
              <a:t>High-availability scalable infrastructure*</a:t>
            </a:r>
            <a:endParaRPr>
              <a:solidFill>
                <a:schemeClr val="dk1"/>
              </a:solidFill>
              <a:latin typeface="Inter"/>
              <a:ea typeface="Inter"/>
              <a:cs typeface="Inter"/>
              <a:sym typeface="Inter"/>
            </a:endParaRPr>
          </a:p>
        </p:txBody>
      </p:sp>
      <p:sp>
        <p:nvSpPr>
          <p:cNvPr id="753" name="Google Shape;753;p66"/>
          <p:cNvSpPr/>
          <p:nvPr/>
        </p:nvSpPr>
        <p:spPr>
          <a:xfrm>
            <a:off x="6150175" y="2162250"/>
            <a:ext cx="2754000" cy="101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Data collection and ground truth labelling</a:t>
            </a:r>
            <a:endParaRPr>
              <a:latin typeface="Inter"/>
              <a:ea typeface="Inter"/>
              <a:cs typeface="Inter"/>
              <a:sym typeface="Inter"/>
            </a:endParaRPr>
          </a:p>
        </p:txBody>
      </p:sp>
      <p:sp>
        <p:nvSpPr>
          <p:cNvPr id="754" name="Google Shape;754;p66"/>
          <p:cNvSpPr/>
          <p:nvPr/>
        </p:nvSpPr>
        <p:spPr>
          <a:xfrm>
            <a:off x="367125" y="1100563"/>
            <a:ext cx="18975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Handling potential harmful or toxic content</a:t>
            </a:r>
            <a:endParaRPr>
              <a:latin typeface="Inter"/>
              <a:ea typeface="Inter"/>
              <a:cs typeface="Inter"/>
              <a:sym typeface="Inter"/>
            </a:endParaRPr>
          </a:p>
        </p:txBody>
      </p:sp>
      <p:sp>
        <p:nvSpPr>
          <p:cNvPr id="755" name="Google Shape;755;p66"/>
          <p:cNvSpPr txBox="1"/>
          <p:nvPr/>
        </p:nvSpPr>
        <p:spPr>
          <a:xfrm>
            <a:off x="347025" y="4416500"/>
            <a:ext cx="3851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 relevant only for self-hosted models</a:t>
            </a:r>
            <a:endParaRPr sz="1000">
              <a:latin typeface="Inter"/>
              <a:ea typeface="Inter"/>
              <a:cs typeface="Inter"/>
              <a:sym typeface="Inter"/>
            </a:endParaRPr>
          </a:p>
          <a:p>
            <a:pPr indent="0" lvl="0" marL="0" rtl="0" algn="l">
              <a:spcBef>
                <a:spcPts val="0"/>
              </a:spcBef>
              <a:spcAft>
                <a:spcPts val="0"/>
              </a:spcAft>
              <a:buNone/>
            </a:pPr>
            <a:r>
              <a:rPr lang="en" sz="1000">
                <a:latin typeface="Inter"/>
                <a:ea typeface="Inter"/>
                <a:cs typeface="Inter"/>
                <a:sym typeface="Inter"/>
              </a:rPr>
              <a:t>** relevant with RAG</a:t>
            </a:r>
            <a:endParaRPr sz="1000">
              <a:latin typeface="Inter"/>
              <a:ea typeface="Inter"/>
              <a:cs typeface="Inter"/>
              <a:sym typeface="Inter"/>
            </a:endParaRPr>
          </a:p>
        </p:txBody>
      </p:sp>
      <p:sp>
        <p:nvSpPr>
          <p:cNvPr id="756" name="Google Shape;756;p66"/>
          <p:cNvSpPr/>
          <p:nvPr/>
        </p:nvSpPr>
        <p:spPr>
          <a:xfrm>
            <a:off x="7398175" y="1089525"/>
            <a:ext cx="1506000" cy="92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Defense in depth (auth, encryption, etc.)</a:t>
            </a:r>
            <a:endParaRPr>
              <a:latin typeface="Inter"/>
              <a:ea typeface="Inter"/>
              <a:cs typeface="Inter"/>
              <a:sym typeface="Inter"/>
            </a:endParaRPr>
          </a:p>
        </p:txBody>
      </p:sp>
      <p:sp>
        <p:nvSpPr>
          <p:cNvPr id="757" name="Google Shape;757;p66"/>
          <p:cNvSpPr/>
          <p:nvPr/>
        </p:nvSpPr>
        <p:spPr>
          <a:xfrm>
            <a:off x="2535225" y="1100575"/>
            <a:ext cx="11352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Error handling</a:t>
            </a:r>
            <a:endParaRPr>
              <a:latin typeface="Inter"/>
              <a:ea typeface="Inter"/>
              <a:cs typeface="Inter"/>
              <a:sym typeface="Inter"/>
            </a:endParaRPr>
          </a:p>
        </p:txBody>
      </p:sp>
      <p:sp>
        <p:nvSpPr>
          <p:cNvPr id="758" name="Google Shape;758;p66"/>
          <p:cNvSpPr/>
          <p:nvPr/>
        </p:nvSpPr>
        <p:spPr>
          <a:xfrm>
            <a:off x="4490216" y="4115828"/>
            <a:ext cx="15060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Total cost of ownership / FinOps</a:t>
            </a:r>
            <a:endParaRPr>
              <a:latin typeface="Inter"/>
              <a:ea typeface="Inter"/>
              <a:cs typeface="Inter"/>
              <a:sym typeface="Inter"/>
            </a:endParaRPr>
          </a:p>
        </p:txBody>
      </p:sp>
      <p:sp>
        <p:nvSpPr>
          <p:cNvPr id="759" name="Google Shape;759;p66"/>
          <p:cNvSpPr/>
          <p:nvPr/>
        </p:nvSpPr>
        <p:spPr>
          <a:xfrm>
            <a:off x="6067866" y="3339965"/>
            <a:ext cx="1506000" cy="6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Data preprocessing</a:t>
            </a:r>
            <a:endParaRPr>
              <a:latin typeface="Inter"/>
              <a:ea typeface="Inter"/>
              <a:cs typeface="Inter"/>
              <a:sym typeface="Inter"/>
            </a:endParaRPr>
          </a:p>
        </p:txBody>
      </p:sp>
      <p:sp>
        <p:nvSpPr>
          <p:cNvPr id="760" name="Google Shape;760;p66"/>
          <p:cNvSpPr txBox="1"/>
          <p:nvPr/>
        </p:nvSpPr>
        <p:spPr>
          <a:xfrm>
            <a:off x="267600" y="4817730"/>
            <a:ext cx="6173700" cy="338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Inter"/>
                <a:ea typeface="Inter"/>
                <a:cs typeface="Inter"/>
                <a:sym typeface="Inter"/>
              </a:rPr>
              <a:t>Adapted from: </a:t>
            </a:r>
            <a:r>
              <a:rPr lang="en" sz="1000" u="sng">
                <a:solidFill>
                  <a:schemeClr val="hlink"/>
                </a:solidFill>
                <a:latin typeface="Inter"/>
                <a:ea typeface="Inter"/>
                <a:cs typeface="Inter"/>
                <a:sym typeface="Inter"/>
                <a:hlinkClick r:id="rId3"/>
              </a:rPr>
              <a:t>Machine Learning: The High Interest Credit Card of Technical Debt (Google)</a:t>
            </a:r>
            <a:endParaRPr sz="1000">
              <a:latin typeface="Inter"/>
              <a:ea typeface="Inter"/>
              <a:cs typeface="Inter"/>
              <a:sym typeface="Inter"/>
            </a:endParaRPr>
          </a:p>
        </p:txBody>
      </p:sp>
      <p:sp>
        <p:nvSpPr>
          <p:cNvPr id="761" name="Google Shape;761;p66"/>
          <p:cNvSpPr/>
          <p:nvPr/>
        </p:nvSpPr>
        <p:spPr>
          <a:xfrm>
            <a:off x="7645525" y="3287300"/>
            <a:ext cx="1293900" cy="14985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Inter"/>
                <a:ea typeface="Inter"/>
                <a:cs typeface="Inter"/>
                <a:sym typeface="Inter"/>
              </a:rPr>
              <a:t>Feedback loop for testing (IR/NLP/LLM related metrics)</a:t>
            </a:r>
            <a:endParaRPr>
              <a:latin typeface="Inter"/>
              <a:ea typeface="Inter"/>
              <a:cs typeface="Inter"/>
              <a:sym typeface="In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000"/>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000"/>
                                        <p:tgtEl>
                                          <p:spTgt spid="753"/>
                                        </p:tgtEl>
                                      </p:cBhvr>
                                    </p:animEffect>
                                  </p:childTnLst>
                                </p:cTn>
                              </p:par>
                              <p:par>
                                <p:cTn fill="hold" nodeType="withEffect" presetClass="entr" presetID="10" presetSubtype="0">
                                  <p:stCondLst>
                                    <p:cond delay="0"/>
                                  </p:stCondLst>
                                  <p:childTnLst>
                                    <p:set>
                                      <p:cBhvr>
                                        <p:cTn dur="1" fill="hold">
                                          <p:stCondLst>
                                            <p:cond delay="0"/>
                                          </p:stCondLst>
                                        </p:cTn>
                                        <p:tgtEl>
                                          <p:spTgt spid="754"/>
                                        </p:tgtEl>
                                        <p:attrNameLst>
                                          <p:attrName>style.visibility</p:attrName>
                                        </p:attrNameLst>
                                      </p:cBhvr>
                                      <p:to>
                                        <p:strVal val="visible"/>
                                      </p:to>
                                    </p:set>
                                    <p:animEffect filter="fade" transition="in">
                                      <p:cBhvr>
                                        <p:cTn dur="1000"/>
                                        <p:tgtEl>
                                          <p:spTgt spid="754"/>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000"/>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000"/>
                                        <p:tgtEl>
                                          <p:spTgt spid="758"/>
                                        </p:tgtEl>
                                      </p:cBhvr>
                                    </p:animEffect>
                                  </p:childTnLst>
                                </p:cTn>
                              </p:par>
                              <p:par>
                                <p:cTn fill="hold" nodeType="withEffect" presetClass="entr" presetID="10" presetSubtype="0">
                                  <p:stCondLst>
                                    <p:cond delay="0"/>
                                  </p:stCondLst>
                                  <p:childTnLst>
                                    <p:set>
                                      <p:cBhvr>
                                        <p:cTn dur="1" fill="hold">
                                          <p:stCondLst>
                                            <p:cond delay="0"/>
                                          </p:stCondLst>
                                        </p:cTn>
                                        <p:tgtEl>
                                          <p:spTgt spid="757"/>
                                        </p:tgtEl>
                                        <p:attrNameLst>
                                          <p:attrName>style.visibility</p:attrName>
                                        </p:attrNameLst>
                                      </p:cBhvr>
                                      <p:to>
                                        <p:strVal val="visible"/>
                                      </p:to>
                                    </p:set>
                                    <p:animEffect filter="fade" transition="in">
                                      <p:cBhvr>
                                        <p:cTn dur="1000"/>
                                        <p:tgtEl>
                                          <p:spTgt spid="757"/>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par>
                                <p:cTn fill="hold" nodeType="with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1000"/>
                                        <p:tgtEl>
                                          <p:spTgt spid="7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Smoke test</a:t>
            </a:r>
            <a:endParaRPr/>
          </a:p>
        </p:txBody>
      </p:sp>
      <p:sp>
        <p:nvSpPr>
          <p:cNvPr id="115" name="Google Shape;115;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16" name="Google Shape;116;p22"/>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Sit back and relax once you can run this cell successfully</a:t>
            </a:r>
            <a:endParaRPr/>
          </a:p>
        </p:txBody>
      </p:sp>
      <p:pic>
        <p:nvPicPr>
          <p:cNvPr id="117" name="Google Shape;117;p22"/>
          <p:cNvPicPr preferRelativeResize="0"/>
          <p:nvPr/>
        </p:nvPicPr>
        <p:blipFill>
          <a:blip r:embed="rId3">
            <a:alphaModFix/>
          </a:blip>
          <a:stretch>
            <a:fillRect/>
          </a:stretch>
        </p:blipFill>
        <p:spPr>
          <a:xfrm>
            <a:off x="152400" y="1436600"/>
            <a:ext cx="8839200" cy="244473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7"/>
          <p:cNvSpPr txBox="1"/>
          <p:nvPr>
            <p:ph idx="1" type="body"/>
          </p:nvPr>
        </p:nvSpPr>
        <p:spPr>
          <a:xfrm>
            <a:off x="369000" y="1742400"/>
            <a:ext cx="8406000" cy="3416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Craft effective prompts and evaluate them at scale through automated tests</a:t>
            </a:r>
            <a:br>
              <a:rPr lang="en"/>
            </a:br>
            <a:endParaRPr/>
          </a:p>
          <a:p>
            <a:pPr indent="-330200" lvl="0" marL="457200" rtl="0" algn="l">
              <a:spcBef>
                <a:spcPts val="0"/>
              </a:spcBef>
              <a:spcAft>
                <a:spcPts val="0"/>
              </a:spcAft>
              <a:buSzPts val="1600"/>
              <a:buChar char="●"/>
            </a:pPr>
            <a:r>
              <a:rPr lang="en"/>
              <a:t>Decompose a big idea into a set of specific and testable LLM tasks</a:t>
            </a:r>
            <a:br>
              <a:rPr lang="en"/>
            </a:br>
            <a:endParaRPr/>
          </a:p>
          <a:p>
            <a:pPr indent="-330200" lvl="0" marL="457200" rtl="0" algn="l">
              <a:spcBef>
                <a:spcPts val="0"/>
              </a:spcBef>
              <a:spcAft>
                <a:spcPts val="0"/>
              </a:spcAft>
              <a:buSzPts val="1600"/>
              <a:buChar char="●"/>
            </a:pPr>
            <a:r>
              <a:rPr lang="en"/>
              <a:t>Discuss other</a:t>
            </a:r>
            <a:r>
              <a:rPr lang="en"/>
              <a:t> components needed in delivering an LLM-powered application</a:t>
            </a:r>
            <a:br>
              <a:rPr lang="en"/>
            </a:br>
            <a:endParaRPr>
              <a:solidFill>
                <a:srgbClr val="CCCCCC"/>
              </a:solidFill>
            </a:endParaRPr>
          </a:p>
          <a:p>
            <a:pPr indent="-330200" lvl="0" marL="457200" rtl="0" algn="l">
              <a:spcBef>
                <a:spcPts val="0"/>
              </a:spcBef>
              <a:spcAft>
                <a:spcPts val="0"/>
              </a:spcAft>
              <a:buSzPts val="1600"/>
              <a:buChar char="●"/>
            </a:pPr>
            <a:r>
              <a:rPr lang="en"/>
              <a:t>Practical ways to start simple and iterate to test opportunities in your domain</a:t>
            </a:r>
            <a:endParaRPr/>
          </a:p>
        </p:txBody>
      </p:sp>
      <p:sp>
        <p:nvSpPr>
          <p:cNvPr id="767" name="Google Shape;767;p6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Learning outcomes – revisited</a:t>
            </a:r>
            <a:endParaRPr/>
          </a:p>
        </p:txBody>
      </p:sp>
      <p:sp>
        <p:nvSpPr>
          <p:cNvPr id="768" name="Google Shape;768;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69" name="Google Shape;769;p67"/>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t>W</a:t>
            </a:r>
            <a:r>
              <a:rPr lang="en"/>
              <a:t>hat have you learned from this workshop?</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68"/>
          <p:cNvSpPr txBox="1"/>
          <p:nvPr>
            <p:ph type="title"/>
          </p:nvPr>
        </p:nvSpPr>
        <p:spPr>
          <a:xfrm>
            <a:off x="369000" y="1965900"/>
            <a:ext cx="3822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That’s it!</a:t>
            </a:r>
            <a:endParaRPr/>
          </a:p>
        </p:txBody>
      </p:sp>
      <p:sp>
        <p:nvSpPr>
          <p:cNvPr id="775" name="Google Shape;775;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76" name="Google Shape;776;p68"/>
          <p:cNvSpPr txBox="1"/>
          <p:nvPr>
            <p:ph idx="2" type="subTitle"/>
          </p:nvPr>
        </p:nvSpPr>
        <p:spPr>
          <a:xfrm>
            <a:off x="371478" y="2457800"/>
            <a:ext cx="3822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Thank you for coming</a:t>
            </a:r>
            <a:br>
              <a:rPr lang="en"/>
            </a:br>
            <a:r>
              <a:rPr lang="en"/>
              <a:t>despite the weather!</a:t>
            </a:r>
            <a:endParaRPr/>
          </a:p>
        </p:txBody>
      </p:sp>
      <p:pic>
        <p:nvPicPr>
          <p:cNvPr id="777" name="Google Shape;777;p68"/>
          <p:cNvPicPr preferRelativeResize="0"/>
          <p:nvPr/>
        </p:nvPicPr>
        <p:blipFill>
          <a:blip r:embed="rId3">
            <a:alphaModFix/>
          </a:blip>
          <a:stretch>
            <a:fillRect/>
          </a:stretch>
        </p:blipFill>
        <p:spPr>
          <a:xfrm>
            <a:off x="4039174" y="0"/>
            <a:ext cx="5143501"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ctrTitle"/>
          </p:nvPr>
        </p:nvSpPr>
        <p:spPr>
          <a:xfrm>
            <a:off x="369000" y="365700"/>
            <a:ext cx="41742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000"/>
              <a:t>While you are </a:t>
            </a:r>
            <a:endParaRPr sz="3000"/>
          </a:p>
          <a:p>
            <a:pPr indent="0" lvl="0" marL="0" rtl="0" algn="l">
              <a:spcBef>
                <a:spcPts val="0"/>
              </a:spcBef>
              <a:spcAft>
                <a:spcPts val="0"/>
              </a:spcAft>
              <a:buNone/>
            </a:pPr>
            <a:r>
              <a:rPr lang="en" sz="3000"/>
              <a:t>setting up</a:t>
            </a:r>
            <a:br>
              <a:rPr lang="en" sz="3000"/>
            </a:br>
            <a:endParaRPr sz="3000"/>
          </a:p>
          <a:p>
            <a:pPr indent="0" lvl="0" marL="0" rtl="0" algn="l">
              <a:spcBef>
                <a:spcPts val="0"/>
              </a:spcBef>
              <a:spcAft>
                <a:spcPts val="0"/>
              </a:spcAft>
              <a:buNone/>
            </a:pPr>
            <a:r>
              <a:rPr i="1" lang="en" sz="2000">
                <a:solidFill>
                  <a:schemeClr val="accent2"/>
                </a:solidFill>
              </a:rPr>
              <a:t>101 on LLMs and prompting</a:t>
            </a:r>
            <a:endParaRPr i="1" sz="2000">
              <a:solidFill>
                <a:schemeClr val="accent2"/>
              </a:solidFill>
            </a:endParaRPr>
          </a:p>
        </p:txBody>
      </p:sp>
      <p:sp>
        <p:nvSpPr>
          <p:cNvPr id="123" name="Google Shape;123;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sz="700"/>
          </a:p>
        </p:txBody>
      </p:sp>
      <p:pic>
        <p:nvPicPr>
          <p:cNvPr id="124" name="Google Shape;124;p23"/>
          <p:cNvPicPr preferRelativeResize="0"/>
          <p:nvPr/>
        </p:nvPicPr>
        <p:blipFill>
          <a:blip r:embed="rId3">
            <a:alphaModFix/>
          </a:blip>
          <a:stretch>
            <a:fillRect/>
          </a:stretch>
        </p:blipFill>
        <p:spPr>
          <a:xfrm>
            <a:off x="4267825" y="0"/>
            <a:ext cx="5143501"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29800" y="4209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Generative* </a:t>
            </a:r>
            <a:r>
              <a:rPr lang="en"/>
              <a:t>Large language models (LLMs)</a:t>
            </a:r>
            <a:endParaRPr/>
          </a:p>
        </p:txBody>
      </p:sp>
      <p:sp>
        <p:nvSpPr>
          <p:cNvPr id="130" name="Google Shape;130;p24"/>
          <p:cNvSpPr txBox="1"/>
          <p:nvPr>
            <p:ph idx="12" type="sldNum"/>
          </p:nvPr>
        </p:nvSpPr>
        <p:spPr>
          <a:xfrm>
            <a:off x="8472458" y="449622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1" name="Google Shape;131;p24"/>
          <p:cNvPicPr preferRelativeResize="0"/>
          <p:nvPr/>
        </p:nvPicPr>
        <p:blipFill>
          <a:blip r:embed="rId3">
            <a:alphaModFix/>
          </a:blip>
          <a:stretch>
            <a:fillRect/>
          </a:stretch>
        </p:blipFill>
        <p:spPr>
          <a:xfrm>
            <a:off x="1746275" y="2464050"/>
            <a:ext cx="1211100" cy="1211100"/>
          </a:xfrm>
          <a:prstGeom prst="rect">
            <a:avLst/>
          </a:prstGeom>
          <a:noFill/>
          <a:ln>
            <a:noFill/>
          </a:ln>
        </p:spPr>
      </p:pic>
      <p:pic>
        <p:nvPicPr>
          <p:cNvPr id="132" name="Google Shape;132;p24"/>
          <p:cNvPicPr preferRelativeResize="0"/>
          <p:nvPr/>
        </p:nvPicPr>
        <p:blipFill>
          <a:blip r:embed="rId4">
            <a:alphaModFix/>
          </a:blip>
          <a:stretch>
            <a:fillRect/>
          </a:stretch>
        </p:blipFill>
        <p:spPr>
          <a:xfrm>
            <a:off x="433600" y="2226138"/>
            <a:ext cx="475299" cy="475299"/>
          </a:xfrm>
          <a:prstGeom prst="rect">
            <a:avLst/>
          </a:prstGeom>
          <a:noFill/>
          <a:ln>
            <a:noFill/>
          </a:ln>
        </p:spPr>
      </p:pic>
      <p:pic>
        <p:nvPicPr>
          <p:cNvPr id="133" name="Google Shape;133;p24"/>
          <p:cNvPicPr preferRelativeResize="0"/>
          <p:nvPr/>
        </p:nvPicPr>
        <p:blipFill>
          <a:blip r:embed="rId4">
            <a:alphaModFix/>
          </a:blip>
          <a:stretch>
            <a:fillRect/>
          </a:stretch>
        </p:blipFill>
        <p:spPr>
          <a:xfrm>
            <a:off x="433600" y="3437775"/>
            <a:ext cx="475299" cy="475299"/>
          </a:xfrm>
          <a:prstGeom prst="rect">
            <a:avLst/>
          </a:prstGeom>
          <a:noFill/>
          <a:ln>
            <a:noFill/>
          </a:ln>
        </p:spPr>
      </p:pic>
      <p:pic>
        <p:nvPicPr>
          <p:cNvPr id="134" name="Google Shape;134;p24"/>
          <p:cNvPicPr preferRelativeResize="0"/>
          <p:nvPr/>
        </p:nvPicPr>
        <p:blipFill>
          <a:blip r:embed="rId4">
            <a:alphaModFix/>
          </a:blip>
          <a:stretch>
            <a:fillRect/>
          </a:stretch>
        </p:blipFill>
        <p:spPr>
          <a:xfrm>
            <a:off x="433600" y="2831950"/>
            <a:ext cx="475299" cy="475299"/>
          </a:xfrm>
          <a:prstGeom prst="rect">
            <a:avLst/>
          </a:prstGeom>
          <a:noFill/>
          <a:ln>
            <a:noFill/>
          </a:ln>
        </p:spPr>
      </p:pic>
      <p:sp>
        <p:nvSpPr>
          <p:cNvPr id="135" name="Google Shape;135;p24"/>
          <p:cNvSpPr txBox="1"/>
          <p:nvPr/>
        </p:nvSpPr>
        <p:spPr>
          <a:xfrm>
            <a:off x="65700" y="4043600"/>
            <a:ext cx="152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latin typeface="Inter"/>
                <a:ea typeface="Inter"/>
                <a:cs typeface="Inter"/>
                <a:sym typeface="Inter"/>
              </a:rPr>
              <a:t>large</a:t>
            </a:r>
            <a:r>
              <a:rPr lang="en" sz="1200">
                <a:latin typeface="Inter"/>
                <a:ea typeface="Inter"/>
                <a:cs typeface="Inter"/>
                <a:sym typeface="Inter"/>
              </a:rPr>
              <a:t> text</a:t>
            </a:r>
            <a:br>
              <a:rPr lang="en" sz="1200">
                <a:latin typeface="Inter"/>
                <a:ea typeface="Inter"/>
                <a:cs typeface="Inter"/>
                <a:sym typeface="Inter"/>
              </a:rPr>
            </a:br>
            <a:r>
              <a:rPr lang="en" sz="1200">
                <a:latin typeface="Inter"/>
                <a:ea typeface="Inter"/>
                <a:cs typeface="Inter"/>
                <a:sym typeface="Inter"/>
              </a:rPr>
              <a:t>datasets</a:t>
            </a:r>
            <a:endParaRPr sz="1200">
              <a:latin typeface="Inter"/>
              <a:ea typeface="Inter"/>
              <a:cs typeface="Inter"/>
              <a:sym typeface="Inter"/>
            </a:endParaRPr>
          </a:p>
        </p:txBody>
      </p:sp>
      <p:sp>
        <p:nvSpPr>
          <p:cNvPr id="136" name="Google Shape;136;p24"/>
          <p:cNvSpPr txBox="1"/>
          <p:nvPr/>
        </p:nvSpPr>
        <p:spPr>
          <a:xfrm>
            <a:off x="1433975" y="1707888"/>
            <a:ext cx="152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latin typeface="Inter"/>
                <a:ea typeface="Inter"/>
                <a:cs typeface="Inter"/>
                <a:sym typeface="Inter"/>
              </a:rPr>
              <a:t>large</a:t>
            </a:r>
            <a:r>
              <a:rPr lang="en" sz="1200">
                <a:latin typeface="Inter"/>
                <a:ea typeface="Inter"/>
                <a:cs typeface="Inter"/>
                <a:sym typeface="Inter"/>
              </a:rPr>
              <a:t> neural networks</a:t>
            </a:r>
            <a:endParaRPr sz="1200">
              <a:latin typeface="Inter"/>
              <a:ea typeface="Inter"/>
              <a:cs typeface="Inter"/>
              <a:sym typeface="Inter"/>
            </a:endParaRPr>
          </a:p>
        </p:txBody>
      </p:sp>
      <p:pic>
        <p:nvPicPr>
          <p:cNvPr id="137" name="Google Shape;137;p24"/>
          <p:cNvPicPr preferRelativeResize="0"/>
          <p:nvPr/>
        </p:nvPicPr>
        <p:blipFill>
          <a:blip r:embed="rId5">
            <a:alphaModFix/>
          </a:blip>
          <a:stretch>
            <a:fillRect/>
          </a:stretch>
        </p:blipFill>
        <p:spPr>
          <a:xfrm>
            <a:off x="5718516" y="2588637"/>
            <a:ext cx="849126" cy="849126"/>
          </a:xfrm>
          <a:prstGeom prst="rect">
            <a:avLst/>
          </a:prstGeom>
          <a:noFill/>
          <a:ln>
            <a:noFill/>
          </a:ln>
        </p:spPr>
      </p:pic>
      <p:sp>
        <p:nvSpPr>
          <p:cNvPr id="138" name="Google Shape;138;p24"/>
          <p:cNvSpPr txBox="1"/>
          <p:nvPr/>
        </p:nvSpPr>
        <p:spPr>
          <a:xfrm>
            <a:off x="4206338" y="1860300"/>
            <a:ext cx="1523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Inter"/>
                <a:ea typeface="Inter"/>
                <a:cs typeface="Inter"/>
                <a:sym typeface="Inter"/>
              </a:rPr>
              <a:t>new paradigm: </a:t>
            </a:r>
            <a:r>
              <a:rPr b="1" i="1" lang="en" sz="1200">
                <a:latin typeface="Inter"/>
                <a:ea typeface="Inter"/>
                <a:cs typeface="Inter"/>
                <a:sym typeface="Inter"/>
              </a:rPr>
              <a:t>prompting</a:t>
            </a:r>
            <a:endParaRPr b="1" i="1" sz="1200">
              <a:latin typeface="Inter"/>
              <a:ea typeface="Inter"/>
              <a:cs typeface="Inter"/>
              <a:sym typeface="Inter"/>
            </a:endParaRPr>
          </a:p>
        </p:txBody>
      </p:sp>
      <p:sp>
        <p:nvSpPr>
          <p:cNvPr id="139" name="Google Shape;139;p24"/>
          <p:cNvSpPr/>
          <p:nvPr/>
        </p:nvSpPr>
        <p:spPr>
          <a:xfrm>
            <a:off x="1061401" y="2976300"/>
            <a:ext cx="638700" cy="186600"/>
          </a:xfrm>
          <a:prstGeom prst="rightArrow">
            <a:avLst>
              <a:gd fmla="val 50000" name="adj1"/>
              <a:gd fmla="val 50000" name="adj2"/>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7629428" y="2238682"/>
            <a:ext cx="1211100" cy="35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t>generate</a:t>
            </a:r>
            <a:endParaRPr i="1" sz="1600"/>
          </a:p>
        </p:txBody>
      </p:sp>
      <p:sp>
        <p:nvSpPr>
          <p:cNvPr id="141" name="Google Shape;141;p24"/>
          <p:cNvSpPr/>
          <p:nvPr/>
        </p:nvSpPr>
        <p:spPr>
          <a:xfrm>
            <a:off x="7629428" y="2663746"/>
            <a:ext cx="1211100" cy="35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t>summarise</a:t>
            </a:r>
            <a:endParaRPr i="1" sz="1600"/>
          </a:p>
        </p:txBody>
      </p:sp>
      <p:sp>
        <p:nvSpPr>
          <p:cNvPr id="142" name="Google Shape;142;p24"/>
          <p:cNvSpPr/>
          <p:nvPr/>
        </p:nvSpPr>
        <p:spPr>
          <a:xfrm>
            <a:off x="7613928" y="3938934"/>
            <a:ext cx="1211100" cy="35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solidFill>
                  <a:schemeClr val="dk1"/>
                </a:solidFill>
              </a:rPr>
              <a:t>classify</a:t>
            </a:r>
            <a:endParaRPr i="1" sz="1600"/>
          </a:p>
        </p:txBody>
      </p:sp>
      <p:sp>
        <p:nvSpPr>
          <p:cNvPr id="143" name="Google Shape;143;p24"/>
          <p:cNvSpPr/>
          <p:nvPr/>
        </p:nvSpPr>
        <p:spPr>
          <a:xfrm>
            <a:off x="7629428" y="3088811"/>
            <a:ext cx="1211100" cy="35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t>rewrite</a:t>
            </a:r>
            <a:endParaRPr i="1" sz="1600"/>
          </a:p>
        </p:txBody>
      </p:sp>
      <p:sp>
        <p:nvSpPr>
          <p:cNvPr id="144" name="Google Shape;144;p24"/>
          <p:cNvSpPr/>
          <p:nvPr/>
        </p:nvSpPr>
        <p:spPr>
          <a:xfrm>
            <a:off x="7613928" y="4364001"/>
            <a:ext cx="1211100" cy="35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600"/>
              <a:t>chat</a:t>
            </a:r>
            <a:endParaRPr i="1" sz="1600"/>
          </a:p>
        </p:txBody>
      </p:sp>
      <p:sp>
        <p:nvSpPr>
          <p:cNvPr id="145" name="Google Shape;145;p24"/>
          <p:cNvSpPr/>
          <p:nvPr/>
        </p:nvSpPr>
        <p:spPr>
          <a:xfrm>
            <a:off x="7629428" y="3513891"/>
            <a:ext cx="1211100" cy="35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sz="1600">
                <a:solidFill>
                  <a:schemeClr val="dk1"/>
                </a:solidFill>
              </a:rPr>
              <a:t>extract</a:t>
            </a:r>
            <a:endParaRPr i="1" sz="1600"/>
          </a:p>
        </p:txBody>
      </p:sp>
      <p:sp>
        <p:nvSpPr>
          <p:cNvPr id="146" name="Google Shape;146;p24"/>
          <p:cNvSpPr txBox="1"/>
          <p:nvPr/>
        </p:nvSpPr>
        <p:spPr>
          <a:xfrm>
            <a:off x="7242225" y="1437229"/>
            <a:ext cx="1954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Inter"/>
                <a:ea typeface="Inter"/>
                <a:cs typeface="Inter"/>
                <a:sym typeface="Inter"/>
              </a:rPr>
              <a:t>Diverse &amp; powerful applications</a:t>
            </a:r>
            <a:endParaRPr b="1" i="1">
              <a:latin typeface="Inter"/>
              <a:ea typeface="Inter"/>
              <a:cs typeface="Inter"/>
              <a:sym typeface="Inter"/>
            </a:endParaRPr>
          </a:p>
        </p:txBody>
      </p:sp>
      <p:sp>
        <p:nvSpPr>
          <p:cNvPr id="147" name="Google Shape;147;p24"/>
          <p:cNvSpPr/>
          <p:nvPr/>
        </p:nvSpPr>
        <p:spPr>
          <a:xfrm>
            <a:off x="4297784" y="4187825"/>
            <a:ext cx="2672100" cy="658200"/>
          </a:xfrm>
          <a:prstGeom prst="wedgeRectCallout">
            <a:avLst>
              <a:gd fmla="val 20070" name="adj1"/>
              <a:gd fmla="val -165649"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chemeClr val="dk1"/>
                </a:solidFill>
                <a:latin typeface="Inter"/>
                <a:ea typeface="Inter"/>
                <a:cs typeface="Inter"/>
                <a:sym typeface="Inter"/>
              </a:rPr>
              <a:t>Please rephrase the following text in a more formal tone: …</a:t>
            </a:r>
            <a:endParaRPr i="1" sz="1200">
              <a:solidFill>
                <a:schemeClr val="dk1"/>
              </a:solidFill>
              <a:latin typeface="Inter"/>
              <a:ea typeface="Inter"/>
              <a:cs typeface="Inter"/>
              <a:sym typeface="Inter"/>
            </a:endParaRPr>
          </a:p>
        </p:txBody>
      </p:sp>
      <p:grpSp>
        <p:nvGrpSpPr>
          <p:cNvPr id="148" name="Google Shape;148;p24"/>
          <p:cNvGrpSpPr/>
          <p:nvPr/>
        </p:nvGrpSpPr>
        <p:grpSpPr>
          <a:xfrm>
            <a:off x="1640450" y="3437769"/>
            <a:ext cx="1374680" cy="914436"/>
            <a:chOff x="1490531" y="1310052"/>
            <a:chExt cx="1672156" cy="1154008"/>
          </a:xfrm>
        </p:grpSpPr>
        <p:pic>
          <p:nvPicPr>
            <p:cNvPr id="149" name="Google Shape;149;p24"/>
            <p:cNvPicPr preferRelativeResize="0"/>
            <p:nvPr/>
          </p:nvPicPr>
          <p:blipFill>
            <a:blip r:embed="rId6">
              <a:alphaModFix/>
            </a:blip>
            <a:stretch>
              <a:fillRect/>
            </a:stretch>
          </p:blipFill>
          <p:spPr>
            <a:xfrm>
              <a:off x="2523987" y="1476983"/>
              <a:ext cx="638700" cy="638700"/>
            </a:xfrm>
            <a:prstGeom prst="rect">
              <a:avLst/>
            </a:prstGeom>
            <a:noFill/>
            <a:ln>
              <a:noFill/>
            </a:ln>
          </p:spPr>
        </p:pic>
        <p:pic>
          <p:nvPicPr>
            <p:cNvPr id="150" name="Google Shape;150;p24"/>
            <p:cNvPicPr preferRelativeResize="0"/>
            <p:nvPr/>
          </p:nvPicPr>
          <p:blipFill>
            <a:blip r:embed="rId6">
              <a:alphaModFix/>
            </a:blip>
            <a:stretch>
              <a:fillRect/>
            </a:stretch>
          </p:blipFill>
          <p:spPr>
            <a:xfrm>
              <a:off x="2154583" y="1310052"/>
              <a:ext cx="638700" cy="638700"/>
            </a:xfrm>
            <a:prstGeom prst="rect">
              <a:avLst/>
            </a:prstGeom>
            <a:noFill/>
            <a:ln>
              <a:noFill/>
            </a:ln>
          </p:spPr>
        </p:pic>
        <p:pic>
          <p:nvPicPr>
            <p:cNvPr id="151" name="Google Shape;151;p24"/>
            <p:cNvPicPr preferRelativeResize="0"/>
            <p:nvPr/>
          </p:nvPicPr>
          <p:blipFill>
            <a:blip r:embed="rId6">
              <a:alphaModFix/>
            </a:blip>
            <a:stretch>
              <a:fillRect/>
            </a:stretch>
          </p:blipFill>
          <p:spPr>
            <a:xfrm>
              <a:off x="1859936" y="1825360"/>
              <a:ext cx="638700" cy="638700"/>
            </a:xfrm>
            <a:prstGeom prst="rect">
              <a:avLst/>
            </a:prstGeom>
            <a:noFill/>
            <a:ln>
              <a:noFill/>
            </a:ln>
          </p:spPr>
        </p:pic>
        <p:pic>
          <p:nvPicPr>
            <p:cNvPr id="152" name="Google Shape;152;p24"/>
            <p:cNvPicPr preferRelativeResize="0"/>
            <p:nvPr/>
          </p:nvPicPr>
          <p:blipFill>
            <a:blip r:embed="rId6">
              <a:alphaModFix/>
            </a:blip>
            <a:stretch>
              <a:fillRect/>
            </a:stretch>
          </p:blipFill>
          <p:spPr>
            <a:xfrm>
              <a:off x="1490531" y="1658429"/>
              <a:ext cx="638700" cy="638700"/>
            </a:xfrm>
            <a:prstGeom prst="rect">
              <a:avLst/>
            </a:prstGeom>
            <a:noFill/>
            <a:ln>
              <a:noFill/>
            </a:ln>
          </p:spPr>
        </p:pic>
        <p:pic>
          <p:nvPicPr>
            <p:cNvPr id="153" name="Google Shape;153;p24"/>
            <p:cNvPicPr preferRelativeResize="0"/>
            <p:nvPr/>
          </p:nvPicPr>
          <p:blipFill>
            <a:blip r:embed="rId6">
              <a:alphaModFix/>
            </a:blip>
            <a:stretch>
              <a:fillRect/>
            </a:stretch>
          </p:blipFill>
          <p:spPr>
            <a:xfrm>
              <a:off x="2197757" y="1647394"/>
              <a:ext cx="638700" cy="638700"/>
            </a:xfrm>
            <a:prstGeom prst="rect">
              <a:avLst/>
            </a:prstGeom>
            <a:noFill/>
            <a:ln>
              <a:noFill/>
            </a:ln>
          </p:spPr>
        </p:pic>
        <p:pic>
          <p:nvPicPr>
            <p:cNvPr id="154" name="Google Shape;154;p24"/>
            <p:cNvPicPr preferRelativeResize="0"/>
            <p:nvPr/>
          </p:nvPicPr>
          <p:blipFill>
            <a:blip r:embed="rId6">
              <a:alphaModFix/>
            </a:blip>
            <a:stretch>
              <a:fillRect/>
            </a:stretch>
          </p:blipFill>
          <p:spPr>
            <a:xfrm>
              <a:off x="1827152" y="1487776"/>
              <a:ext cx="638700" cy="638700"/>
            </a:xfrm>
            <a:prstGeom prst="rect">
              <a:avLst/>
            </a:prstGeom>
            <a:noFill/>
            <a:ln>
              <a:noFill/>
            </a:ln>
          </p:spPr>
        </p:pic>
      </p:grpSp>
      <p:sp>
        <p:nvSpPr>
          <p:cNvPr id="155" name="Google Shape;155;p24"/>
          <p:cNvSpPr txBox="1"/>
          <p:nvPr/>
        </p:nvSpPr>
        <p:spPr>
          <a:xfrm>
            <a:off x="1481075" y="4255325"/>
            <a:ext cx="17415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200">
                <a:latin typeface="Inter"/>
                <a:ea typeface="Inter"/>
                <a:cs typeface="Inter"/>
                <a:sym typeface="Inter"/>
              </a:rPr>
              <a:t>large</a:t>
            </a:r>
            <a:r>
              <a:rPr lang="en" sz="1200">
                <a:latin typeface="Inter"/>
                <a:ea typeface="Inter"/>
                <a:cs typeface="Inter"/>
                <a:sym typeface="Inter"/>
              </a:rPr>
              <a:t> amounts of accelerated compute</a:t>
            </a:r>
            <a:endParaRPr sz="1200">
              <a:latin typeface="Inter"/>
              <a:ea typeface="Inter"/>
              <a:cs typeface="Inter"/>
              <a:sym typeface="Inter"/>
            </a:endParaRPr>
          </a:p>
        </p:txBody>
      </p:sp>
      <p:sp>
        <p:nvSpPr>
          <p:cNvPr id="156" name="Google Shape;156;p24"/>
          <p:cNvSpPr/>
          <p:nvPr/>
        </p:nvSpPr>
        <p:spPr>
          <a:xfrm>
            <a:off x="3132800" y="2588613"/>
            <a:ext cx="955800" cy="849300"/>
          </a:xfrm>
          <a:prstGeom prst="cube">
            <a:avLst>
              <a:gd fmla="val 15840" name="adj"/>
            </a:avLst>
          </a:prstGeom>
          <a:solidFill>
            <a:srgbClr val="CFE2F3"/>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LLM</a:t>
            </a:r>
            <a:endParaRPr/>
          </a:p>
        </p:txBody>
      </p:sp>
      <p:pic>
        <p:nvPicPr>
          <p:cNvPr id="157" name="Google Shape;157;p24"/>
          <p:cNvPicPr preferRelativeResize="0"/>
          <p:nvPr/>
        </p:nvPicPr>
        <p:blipFill>
          <a:blip r:embed="rId7">
            <a:alphaModFix/>
          </a:blip>
          <a:stretch>
            <a:fillRect/>
          </a:stretch>
        </p:blipFill>
        <p:spPr>
          <a:xfrm rot="2700000">
            <a:off x="4577037" y="2678608"/>
            <a:ext cx="782008" cy="782008"/>
          </a:xfrm>
          <a:prstGeom prst="rect">
            <a:avLst/>
          </a:prstGeom>
          <a:noFill/>
          <a:ln>
            <a:noFill/>
          </a:ln>
        </p:spPr>
      </p:pic>
      <p:sp>
        <p:nvSpPr>
          <p:cNvPr id="158" name="Google Shape;158;p24"/>
          <p:cNvSpPr txBox="1"/>
          <p:nvPr/>
        </p:nvSpPr>
        <p:spPr>
          <a:xfrm>
            <a:off x="61650" y="788325"/>
            <a:ext cx="17415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000">
                <a:solidFill>
                  <a:schemeClr val="dk1"/>
                </a:solidFill>
                <a:latin typeface="Inter"/>
                <a:ea typeface="Inter"/>
                <a:cs typeface="Inter"/>
                <a:sym typeface="Inter"/>
              </a:rPr>
              <a:t>* The </a:t>
            </a:r>
            <a:r>
              <a:rPr b="1" lang="en" sz="1000">
                <a:solidFill>
                  <a:schemeClr val="lt1"/>
                </a:solidFill>
                <a:highlight>
                  <a:schemeClr val="accent4"/>
                </a:highlight>
                <a:latin typeface="Inter"/>
                <a:ea typeface="Inter"/>
                <a:cs typeface="Inter"/>
                <a:sym typeface="Inter"/>
              </a:rPr>
              <a:t>G</a:t>
            </a:r>
            <a:r>
              <a:rPr lang="en" sz="1000">
                <a:solidFill>
                  <a:schemeClr val="dk1"/>
                </a:solidFill>
                <a:latin typeface="Inter"/>
                <a:ea typeface="Inter"/>
                <a:cs typeface="Inter"/>
                <a:sym typeface="Inter"/>
              </a:rPr>
              <a:t> in </a:t>
            </a:r>
            <a:r>
              <a:rPr lang="en" sz="1000">
                <a:solidFill>
                  <a:schemeClr val="lt1"/>
                </a:solidFill>
                <a:highlight>
                  <a:schemeClr val="accent3"/>
                </a:highlight>
                <a:latin typeface="Inter"/>
                <a:ea typeface="Inter"/>
                <a:cs typeface="Inter"/>
                <a:sym typeface="Inter"/>
              </a:rPr>
              <a:t>Chat</a:t>
            </a:r>
            <a:r>
              <a:rPr b="1" lang="en" sz="1000">
                <a:solidFill>
                  <a:schemeClr val="lt1"/>
                </a:solidFill>
                <a:highlight>
                  <a:schemeClr val="accent4"/>
                </a:highlight>
                <a:latin typeface="Inter"/>
                <a:ea typeface="Inter"/>
                <a:cs typeface="Inter"/>
                <a:sym typeface="Inter"/>
              </a:rPr>
              <a:t>G</a:t>
            </a:r>
            <a:r>
              <a:rPr lang="en" sz="1000">
                <a:solidFill>
                  <a:schemeClr val="lt1"/>
                </a:solidFill>
                <a:highlight>
                  <a:schemeClr val="accent5"/>
                </a:highlight>
                <a:latin typeface="Inter"/>
                <a:ea typeface="Inter"/>
                <a:cs typeface="Inter"/>
                <a:sym typeface="Inter"/>
              </a:rPr>
              <a:t>P</a:t>
            </a:r>
            <a:r>
              <a:rPr lang="en" sz="1000">
                <a:solidFill>
                  <a:schemeClr val="lt1"/>
                </a:solidFill>
                <a:highlight>
                  <a:schemeClr val="accent6"/>
                </a:highlight>
                <a:latin typeface="Inter"/>
                <a:ea typeface="Inter"/>
                <a:cs typeface="Inter"/>
                <a:sym typeface="Inter"/>
              </a:rPr>
              <a:t>T</a:t>
            </a:r>
            <a:endParaRPr sz="1000">
              <a:solidFill>
                <a:schemeClr val="lt1"/>
              </a:solidFill>
              <a:highlight>
                <a:schemeClr val="accent6"/>
              </a:highlight>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What does “next token generation” look like?</a:t>
            </a:r>
            <a:endParaRPr/>
          </a:p>
        </p:txBody>
      </p:sp>
      <p:sp>
        <p:nvSpPr>
          <p:cNvPr id="164" name="Google Shape;164;p2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LLMs: What Token Follows?</a:t>
            </a:r>
            <a:endParaRPr/>
          </a:p>
        </p:txBody>
      </p:sp>
      <p:sp>
        <p:nvSpPr>
          <p:cNvPr id="165" name="Google Shape;16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66" name="Google Shape;166;p25"/>
          <p:cNvSpPr txBox="1"/>
          <p:nvPr/>
        </p:nvSpPr>
        <p:spPr>
          <a:xfrm>
            <a:off x="369000" y="1284200"/>
            <a:ext cx="3940500" cy="3693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onsolas"/>
                <a:ea typeface="Consolas"/>
                <a:cs typeface="Consolas"/>
                <a:sym typeface="Consolas"/>
              </a:rPr>
              <a:t>### Human: Tell me a story\n### Assistant:</a:t>
            </a:r>
            <a:endParaRPr sz="1200">
              <a:solidFill>
                <a:schemeClr val="lt1"/>
              </a:solidFill>
              <a:latin typeface="Consolas"/>
              <a:ea typeface="Consolas"/>
              <a:cs typeface="Consolas"/>
              <a:sym typeface="Consolas"/>
            </a:endParaRPr>
          </a:p>
        </p:txBody>
      </p:sp>
      <p:pic>
        <p:nvPicPr>
          <p:cNvPr id="167" name="Google Shape;167;p25"/>
          <p:cNvPicPr preferRelativeResize="0"/>
          <p:nvPr/>
        </p:nvPicPr>
        <p:blipFill>
          <a:blip r:embed="rId3">
            <a:alphaModFix/>
          </a:blip>
          <a:stretch>
            <a:fillRect/>
          </a:stretch>
        </p:blipFill>
        <p:spPr>
          <a:xfrm>
            <a:off x="1313142" y="2007675"/>
            <a:ext cx="2789733" cy="1410489"/>
          </a:xfrm>
          <a:prstGeom prst="rect">
            <a:avLst/>
          </a:prstGeom>
          <a:noFill/>
          <a:ln>
            <a:noFill/>
          </a:ln>
        </p:spPr>
      </p:pic>
      <p:pic>
        <p:nvPicPr>
          <p:cNvPr id="168" name="Google Shape;168;p25"/>
          <p:cNvPicPr preferRelativeResize="0"/>
          <p:nvPr/>
        </p:nvPicPr>
        <p:blipFill>
          <a:blip r:embed="rId4">
            <a:alphaModFix/>
          </a:blip>
          <a:stretch>
            <a:fillRect/>
          </a:stretch>
        </p:blipFill>
        <p:spPr>
          <a:xfrm>
            <a:off x="1194000" y="3367311"/>
            <a:ext cx="2857003" cy="1410489"/>
          </a:xfrm>
          <a:prstGeom prst="rect">
            <a:avLst/>
          </a:prstGeom>
          <a:noFill/>
          <a:ln>
            <a:noFill/>
          </a:ln>
        </p:spPr>
      </p:pic>
      <p:sp>
        <p:nvSpPr>
          <p:cNvPr id="169" name="Google Shape;169;p25"/>
          <p:cNvSpPr txBox="1"/>
          <p:nvPr/>
        </p:nvSpPr>
        <p:spPr>
          <a:xfrm>
            <a:off x="369000" y="2299925"/>
            <a:ext cx="825000" cy="646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Consolas"/>
                <a:ea typeface="Consolas"/>
                <a:cs typeface="Consolas"/>
                <a:sym typeface="Consolas"/>
              </a:rPr>
              <a:t>token 1:</a:t>
            </a:r>
            <a:endParaRPr sz="1000">
              <a:solidFill>
                <a:schemeClr val="dk2"/>
              </a:solidFill>
              <a:latin typeface="Consolas"/>
              <a:ea typeface="Consolas"/>
              <a:cs typeface="Consolas"/>
              <a:sym typeface="Consolas"/>
            </a:endParaRPr>
          </a:p>
          <a:p>
            <a:pPr indent="0" lvl="0" marL="0" rtl="0" algn="l">
              <a:spcBef>
                <a:spcPts val="0"/>
              </a:spcBef>
              <a:spcAft>
                <a:spcPts val="0"/>
              </a:spcAft>
              <a:buNone/>
            </a:pPr>
            <a:r>
              <a:rPr lang="en" sz="1000">
                <a:solidFill>
                  <a:schemeClr val="dk2"/>
                </a:solidFill>
                <a:latin typeface="Consolas"/>
                <a:ea typeface="Consolas"/>
                <a:cs typeface="Consolas"/>
                <a:sym typeface="Consolas"/>
              </a:rPr>
              <a:t>#4587</a:t>
            </a:r>
            <a:endParaRPr sz="1000">
              <a:solidFill>
                <a:schemeClr val="dk2"/>
              </a:solidFill>
              <a:latin typeface="Consolas"/>
              <a:ea typeface="Consolas"/>
              <a:cs typeface="Consolas"/>
              <a:sym typeface="Consolas"/>
            </a:endParaRPr>
          </a:p>
          <a:p>
            <a:pPr indent="0" lvl="0" marL="0" rtl="0" algn="l">
              <a:spcBef>
                <a:spcPts val="0"/>
              </a:spcBef>
              <a:spcAft>
                <a:spcPts val="0"/>
              </a:spcAft>
              <a:buNone/>
            </a:pPr>
            <a:r>
              <a:rPr b="1" lang="en" sz="1000">
                <a:latin typeface="Consolas"/>
                <a:ea typeface="Consolas"/>
                <a:cs typeface="Consolas"/>
                <a:sym typeface="Consolas"/>
              </a:rPr>
              <a:t>“ Of”</a:t>
            </a:r>
            <a:endParaRPr b="1" sz="1000">
              <a:latin typeface="Consolas"/>
              <a:ea typeface="Consolas"/>
              <a:cs typeface="Consolas"/>
              <a:sym typeface="Consolas"/>
            </a:endParaRPr>
          </a:p>
        </p:txBody>
      </p:sp>
      <p:sp>
        <p:nvSpPr>
          <p:cNvPr id="170" name="Google Shape;170;p25"/>
          <p:cNvSpPr txBox="1"/>
          <p:nvPr/>
        </p:nvSpPr>
        <p:spPr>
          <a:xfrm>
            <a:off x="369000" y="3645075"/>
            <a:ext cx="825000" cy="646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latin typeface="Consolas"/>
                <a:ea typeface="Consolas"/>
                <a:cs typeface="Consolas"/>
                <a:sym typeface="Consolas"/>
              </a:rPr>
              <a:t>token 2:</a:t>
            </a:r>
            <a:endParaRPr sz="1000">
              <a:solidFill>
                <a:schemeClr val="dk2"/>
              </a:solidFill>
              <a:latin typeface="Consolas"/>
              <a:ea typeface="Consolas"/>
              <a:cs typeface="Consolas"/>
              <a:sym typeface="Consolas"/>
            </a:endParaRPr>
          </a:p>
          <a:p>
            <a:pPr indent="0" lvl="0" marL="0" rtl="0" algn="l">
              <a:spcBef>
                <a:spcPts val="0"/>
              </a:spcBef>
              <a:spcAft>
                <a:spcPts val="0"/>
              </a:spcAft>
              <a:buNone/>
            </a:pPr>
            <a:r>
              <a:rPr lang="en" sz="1000">
                <a:solidFill>
                  <a:schemeClr val="dk2"/>
                </a:solidFill>
                <a:latin typeface="Consolas"/>
                <a:ea typeface="Consolas"/>
                <a:cs typeface="Consolas"/>
                <a:sym typeface="Consolas"/>
              </a:rPr>
              <a:t>#3236</a:t>
            </a:r>
            <a:endParaRPr sz="1000">
              <a:solidFill>
                <a:schemeClr val="dk2"/>
              </a:solidFill>
              <a:latin typeface="Consolas"/>
              <a:ea typeface="Consolas"/>
              <a:cs typeface="Consolas"/>
              <a:sym typeface="Consolas"/>
            </a:endParaRPr>
          </a:p>
          <a:p>
            <a:pPr indent="0" lvl="0" marL="0" rtl="0" algn="l">
              <a:spcBef>
                <a:spcPts val="0"/>
              </a:spcBef>
              <a:spcAft>
                <a:spcPts val="0"/>
              </a:spcAft>
              <a:buNone/>
            </a:pPr>
            <a:r>
              <a:rPr b="1" lang="en" sz="1000">
                <a:latin typeface="Consolas"/>
                <a:ea typeface="Consolas"/>
                <a:cs typeface="Consolas"/>
                <a:sym typeface="Consolas"/>
              </a:rPr>
              <a:t>“ course”</a:t>
            </a:r>
            <a:endParaRPr b="1" sz="1000">
              <a:latin typeface="Consolas"/>
              <a:ea typeface="Consolas"/>
              <a:cs typeface="Consolas"/>
              <a:sym typeface="Consolas"/>
            </a:endParaRPr>
          </a:p>
        </p:txBody>
      </p:sp>
      <p:sp>
        <p:nvSpPr>
          <p:cNvPr id="171" name="Google Shape;171;p25"/>
          <p:cNvSpPr txBox="1"/>
          <p:nvPr/>
        </p:nvSpPr>
        <p:spPr>
          <a:xfrm>
            <a:off x="4632350" y="1284200"/>
            <a:ext cx="4098300" cy="3693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Consolas"/>
                <a:ea typeface="Consolas"/>
                <a:cs typeface="Consolas"/>
                <a:sym typeface="Consolas"/>
              </a:rPr>
              <a:t>### Human: Tell me a story\n### Assistant:</a:t>
            </a:r>
            <a:r>
              <a:rPr lang="en" sz="1200">
                <a:solidFill>
                  <a:schemeClr val="lt1"/>
                </a:solidFill>
                <a:highlight>
                  <a:schemeClr val="accent2"/>
                </a:highlight>
                <a:latin typeface="Consolas"/>
                <a:ea typeface="Consolas"/>
                <a:cs typeface="Consolas"/>
                <a:sym typeface="Consolas"/>
              </a:rPr>
              <a:t> Ab</a:t>
            </a:r>
            <a:endParaRPr sz="1200">
              <a:solidFill>
                <a:schemeClr val="lt1"/>
              </a:solidFill>
              <a:highlight>
                <a:schemeClr val="accent2"/>
              </a:highlight>
              <a:latin typeface="Consolas"/>
              <a:ea typeface="Consolas"/>
              <a:cs typeface="Consolas"/>
              <a:sym typeface="Consolas"/>
            </a:endParaRPr>
          </a:p>
        </p:txBody>
      </p:sp>
      <p:pic>
        <p:nvPicPr>
          <p:cNvPr id="172" name="Google Shape;172;p25"/>
          <p:cNvPicPr preferRelativeResize="0"/>
          <p:nvPr/>
        </p:nvPicPr>
        <p:blipFill>
          <a:blip r:embed="rId5">
            <a:alphaModFix/>
          </a:blip>
          <a:stretch>
            <a:fillRect/>
          </a:stretch>
        </p:blipFill>
        <p:spPr>
          <a:xfrm>
            <a:off x="5738675" y="2007675"/>
            <a:ext cx="2676847" cy="1410500"/>
          </a:xfrm>
          <a:prstGeom prst="rect">
            <a:avLst/>
          </a:prstGeom>
          <a:noFill/>
          <a:ln>
            <a:noFill/>
          </a:ln>
        </p:spPr>
      </p:pic>
      <p:sp>
        <p:nvSpPr>
          <p:cNvPr id="173" name="Google Shape;173;p25"/>
          <p:cNvSpPr txBox="1"/>
          <p:nvPr/>
        </p:nvSpPr>
        <p:spPr>
          <a:xfrm>
            <a:off x="4608500" y="2208500"/>
            <a:ext cx="825000" cy="800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highlight>
                  <a:schemeClr val="accent2"/>
                </a:highlight>
                <a:latin typeface="Consolas"/>
                <a:ea typeface="Consolas"/>
                <a:cs typeface="Consolas"/>
                <a:sym typeface="Consolas"/>
              </a:rPr>
              <a:t>alt</a:t>
            </a:r>
            <a:endParaRPr sz="1000">
              <a:solidFill>
                <a:schemeClr val="lt2"/>
              </a:solidFill>
              <a:highlight>
                <a:schemeClr val="accent2"/>
              </a:highlight>
              <a:latin typeface="Consolas"/>
              <a:ea typeface="Consolas"/>
              <a:cs typeface="Consolas"/>
              <a:sym typeface="Consolas"/>
            </a:endParaRPr>
          </a:p>
          <a:p>
            <a:pPr indent="0" lvl="0" marL="0" rtl="0" algn="l">
              <a:spcBef>
                <a:spcPts val="0"/>
              </a:spcBef>
              <a:spcAft>
                <a:spcPts val="0"/>
              </a:spcAft>
              <a:buNone/>
            </a:pPr>
            <a:r>
              <a:rPr lang="en" sz="1000">
                <a:solidFill>
                  <a:schemeClr val="lt2"/>
                </a:solidFill>
                <a:highlight>
                  <a:schemeClr val="accent2"/>
                </a:highlight>
                <a:latin typeface="Consolas"/>
                <a:ea typeface="Consolas"/>
                <a:cs typeface="Consolas"/>
                <a:sym typeface="Consolas"/>
              </a:rPr>
              <a:t>token 1:</a:t>
            </a:r>
            <a:endParaRPr sz="1000">
              <a:solidFill>
                <a:schemeClr val="lt2"/>
              </a:solidFill>
              <a:highlight>
                <a:schemeClr val="accent2"/>
              </a:highlight>
              <a:latin typeface="Consolas"/>
              <a:ea typeface="Consolas"/>
              <a:cs typeface="Consolas"/>
              <a:sym typeface="Consolas"/>
            </a:endParaRPr>
          </a:p>
          <a:p>
            <a:pPr indent="0" lvl="0" marL="0" rtl="0" algn="l">
              <a:spcBef>
                <a:spcPts val="0"/>
              </a:spcBef>
              <a:spcAft>
                <a:spcPts val="0"/>
              </a:spcAft>
              <a:buNone/>
            </a:pPr>
            <a:r>
              <a:rPr lang="en" sz="1000">
                <a:solidFill>
                  <a:schemeClr val="lt2"/>
                </a:solidFill>
                <a:highlight>
                  <a:schemeClr val="accent2"/>
                </a:highlight>
                <a:latin typeface="Consolas"/>
                <a:ea typeface="Consolas"/>
                <a:cs typeface="Consolas"/>
                <a:sym typeface="Consolas"/>
              </a:rPr>
              <a:t>#2929</a:t>
            </a:r>
            <a:endParaRPr sz="1000">
              <a:solidFill>
                <a:schemeClr val="lt2"/>
              </a:solidFill>
              <a:highlight>
                <a:schemeClr val="accent2"/>
              </a:highlight>
              <a:latin typeface="Consolas"/>
              <a:ea typeface="Consolas"/>
              <a:cs typeface="Consolas"/>
              <a:sym typeface="Consolas"/>
            </a:endParaRPr>
          </a:p>
          <a:p>
            <a:pPr indent="0" lvl="0" marL="0" rtl="0" algn="l">
              <a:spcBef>
                <a:spcPts val="0"/>
              </a:spcBef>
              <a:spcAft>
                <a:spcPts val="0"/>
              </a:spcAft>
              <a:buNone/>
            </a:pPr>
            <a:r>
              <a:rPr b="1" lang="en" sz="1000">
                <a:solidFill>
                  <a:schemeClr val="lt1"/>
                </a:solidFill>
                <a:highlight>
                  <a:schemeClr val="accent2"/>
                </a:highlight>
                <a:latin typeface="Consolas"/>
                <a:ea typeface="Consolas"/>
                <a:cs typeface="Consolas"/>
                <a:sym typeface="Consolas"/>
              </a:rPr>
              <a:t>“sol”</a:t>
            </a:r>
            <a:endParaRPr b="1" sz="1000">
              <a:solidFill>
                <a:schemeClr val="lt1"/>
              </a:solidFill>
              <a:highlight>
                <a:schemeClr val="accent2"/>
              </a:highlight>
              <a:latin typeface="Consolas"/>
              <a:ea typeface="Consolas"/>
              <a:cs typeface="Consolas"/>
              <a:sym typeface="Consolas"/>
            </a:endParaRPr>
          </a:p>
        </p:txBody>
      </p:sp>
      <p:sp>
        <p:nvSpPr>
          <p:cNvPr id="174" name="Google Shape;174;p25"/>
          <p:cNvSpPr txBox="1"/>
          <p:nvPr/>
        </p:nvSpPr>
        <p:spPr>
          <a:xfrm>
            <a:off x="4620350" y="1647638"/>
            <a:ext cx="4245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Inter"/>
                <a:ea typeface="Inter"/>
                <a:cs typeface="Inter"/>
                <a:sym typeface="Inter"/>
              </a:rPr>
              <a:t>Extended prompt includes the less likely token “ </a:t>
            </a:r>
            <a:r>
              <a:rPr b="1" lang="en" sz="1200">
                <a:solidFill>
                  <a:schemeClr val="accent2"/>
                </a:solidFill>
                <a:latin typeface="Inter"/>
                <a:ea typeface="Inter"/>
                <a:cs typeface="Inter"/>
                <a:sym typeface="Inter"/>
              </a:rPr>
              <a:t>Ab</a:t>
            </a:r>
            <a:r>
              <a:rPr lang="en" sz="1200">
                <a:solidFill>
                  <a:schemeClr val="accent2"/>
                </a:solidFill>
                <a:latin typeface="Inter"/>
                <a:ea typeface="Inter"/>
                <a:cs typeface="Inter"/>
                <a:sym typeface="Inter"/>
              </a:rPr>
              <a:t>”…</a:t>
            </a:r>
            <a:endParaRPr sz="1200">
              <a:solidFill>
                <a:schemeClr val="accent2"/>
              </a:solidFill>
              <a:latin typeface="Inter"/>
              <a:ea typeface="Inter"/>
              <a:cs typeface="Inter"/>
              <a:sym typeface="Inter"/>
            </a:endParaRPr>
          </a:p>
        </p:txBody>
      </p:sp>
      <p:sp>
        <p:nvSpPr>
          <p:cNvPr id="175" name="Google Shape;175;p25"/>
          <p:cNvSpPr txBox="1"/>
          <p:nvPr/>
        </p:nvSpPr>
        <p:spPr>
          <a:xfrm>
            <a:off x="374450" y="1647650"/>
            <a:ext cx="3940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accent2"/>
                </a:solidFill>
                <a:latin typeface="Inter"/>
                <a:ea typeface="Inter"/>
                <a:cs typeface="Inter"/>
                <a:sym typeface="Inter"/>
              </a:rPr>
              <a:t>From prompt, candidate next tokens by likelihood …</a:t>
            </a:r>
            <a:endParaRPr sz="1200">
              <a:solidFill>
                <a:schemeClr val="accent2"/>
              </a:solidFill>
              <a:latin typeface="Inter"/>
              <a:ea typeface="Inter"/>
              <a:cs typeface="Inter"/>
              <a:sym typeface="Inter"/>
            </a:endParaRPr>
          </a:p>
        </p:txBody>
      </p:sp>
      <p:sp>
        <p:nvSpPr>
          <p:cNvPr id="176" name="Google Shape;176;p25"/>
          <p:cNvSpPr txBox="1"/>
          <p:nvPr/>
        </p:nvSpPr>
        <p:spPr>
          <a:xfrm>
            <a:off x="4309500" y="4706125"/>
            <a:ext cx="4404900" cy="307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800" u="sng">
                <a:solidFill>
                  <a:schemeClr val="dk2"/>
                </a:solidFill>
                <a:hlinkClick r:id="rId6">
                  <a:extLst>
                    <a:ext uri="{A12FA001-AC4F-418D-AE19-62706E023703}">
                      <ahyp:hlinkClr val="tx"/>
                    </a:ext>
                  </a:extLst>
                </a:hlinkClick>
              </a:rPr>
              <a:t>https://github.com/safetydave/maths-whimsy/blob/main/ml/llm_wtf_what_token_follows.ipynb</a:t>
            </a:r>
            <a:r>
              <a:rPr lang="en" sz="800">
                <a:solidFill>
                  <a:schemeClr val="dk2"/>
                </a:solidFill>
              </a:rPr>
              <a:t> </a:t>
            </a:r>
            <a:endParaRPr sz="800">
              <a:solidFill>
                <a:schemeClr val="dk2"/>
              </a:solidFill>
            </a:endParaRPr>
          </a:p>
        </p:txBody>
      </p:sp>
      <p:cxnSp>
        <p:nvCxnSpPr>
          <p:cNvPr id="177" name="Google Shape;177;p25"/>
          <p:cNvCxnSpPr>
            <a:stCxn id="174" idx="1"/>
          </p:cNvCxnSpPr>
          <p:nvPr/>
        </p:nvCxnSpPr>
        <p:spPr>
          <a:xfrm flipH="1">
            <a:off x="3212450" y="1832288"/>
            <a:ext cx="1407900" cy="656400"/>
          </a:xfrm>
          <a:prstGeom prst="curvedConnector3">
            <a:avLst>
              <a:gd fmla="val 35061" name="adj1"/>
            </a:avLst>
          </a:prstGeom>
          <a:noFill/>
          <a:ln cap="flat" cmpd="sng" w="19050">
            <a:solidFill>
              <a:schemeClr val="accent2"/>
            </a:solidFill>
            <a:prstDash val="solid"/>
            <a:round/>
            <a:headEnd len="med" w="med" type="none"/>
            <a:tailEnd len="med" w="med" type="triangle"/>
          </a:ln>
        </p:spPr>
      </p:cxnSp>
      <p:sp>
        <p:nvSpPr>
          <p:cNvPr id="178" name="Google Shape;178;p25"/>
          <p:cNvSpPr txBox="1"/>
          <p:nvPr/>
        </p:nvSpPr>
        <p:spPr>
          <a:xfrm>
            <a:off x="4632350" y="3645075"/>
            <a:ext cx="825000" cy="800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2"/>
                </a:solidFill>
                <a:highlight>
                  <a:schemeClr val="accent2"/>
                </a:highlight>
                <a:latin typeface="Consolas"/>
                <a:ea typeface="Consolas"/>
                <a:cs typeface="Consolas"/>
                <a:sym typeface="Consolas"/>
              </a:rPr>
              <a:t>alt</a:t>
            </a:r>
            <a:endParaRPr sz="1000">
              <a:solidFill>
                <a:schemeClr val="lt2"/>
              </a:solidFill>
              <a:highlight>
                <a:schemeClr val="accent2"/>
              </a:highlight>
              <a:latin typeface="Consolas"/>
              <a:ea typeface="Consolas"/>
              <a:cs typeface="Consolas"/>
              <a:sym typeface="Consolas"/>
            </a:endParaRPr>
          </a:p>
          <a:p>
            <a:pPr indent="0" lvl="0" marL="0" rtl="0" algn="l">
              <a:spcBef>
                <a:spcPts val="0"/>
              </a:spcBef>
              <a:spcAft>
                <a:spcPts val="0"/>
              </a:spcAft>
              <a:buNone/>
            </a:pPr>
            <a:r>
              <a:rPr lang="en" sz="1000">
                <a:solidFill>
                  <a:schemeClr val="lt2"/>
                </a:solidFill>
                <a:highlight>
                  <a:schemeClr val="accent2"/>
                </a:highlight>
                <a:latin typeface="Consolas"/>
                <a:ea typeface="Consolas"/>
                <a:cs typeface="Consolas"/>
                <a:sym typeface="Consolas"/>
              </a:rPr>
              <a:t>token 2:</a:t>
            </a:r>
            <a:endParaRPr sz="1000">
              <a:solidFill>
                <a:schemeClr val="lt2"/>
              </a:solidFill>
              <a:highlight>
                <a:schemeClr val="accent2"/>
              </a:highlight>
              <a:latin typeface="Consolas"/>
              <a:ea typeface="Consolas"/>
              <a:cs typeface="Consolas"/>
              <a:sym typeface="Consolas"/>
            </a:endParaRPr>
          </a:p>
          <a:p>
            <a:pPr indent="0" lvl="0" marL="0" rtl="0" algn="l">
              <a:spcBef>
                <a:spcPts val="0"/>
              </a:spcBef>
              <a:spcAft>
                <a:spcPts val="0"/>
              </a:spcAft>
              <a:buNone/>
            </a:pPr>
            <a:r>
              <a:rPr lang="en" sz="1000">
                <a:solidFill>
                  <a:schemeClr val="lt2"/>
                </a:solidFill>
                <a:highlight>
                  <a:schemeClr val="accent2"/>
                </a:highlight>
                <a:latin typeface="Consolas"/>
                <a:ea typeface="Consolas"/>
                <a:cs typeface="Consolas"/>
                <a:sym typeface="Consolas"/>
              </a:rPr>
              <a:t>#11579</a:t>
            </a:r>
            <a:endParaRPr sz="1000">
              <a:solidFill>
                <a:schemeClr val="lt2"/>
              </a:solidFill>
              <a:highlight>
                <a:schemeClr val="accent2"/>
              </a:highlight>
              <a:latin typeface="Consolas"/>
              <a:ea typeface="Consolas"/>
              <a:cs typeface="Consolas"/>
              <a:sym typeface="Consolas"/>
            </a:endParaRPr>
          </a:p>
          <a:p>
            <a:pPr indent="0" lvl="0" marL="0" rtl="0" algn="l">
              <a:spcBef>
                <a:spcPts val="0"/>
              </a:spcBef>
              <a:spcAft>
                <a:spcPts val="0"/>
              </a:spcAft>
              <a:buNone/>
            </a:pPr>
            <a:r>
              <a:rPr b="1" lang="en" sz="1000">
                <a:solidFill>
                  <a:schemeClr val="lt1"/>
                </a:solidFill>
                <a:highlight>
                  <a:schemeClr val="accent2"/>
                </a:highlight>
                <a:latin typeface="Consolas"/>
                <a:ea typeface="Consolas"/>
                <a:cs typeface="Consolas"/>
                <a:sym typeface="Consolas"/>
              </a:rPr>
              <a:t>“utely”</a:t>
            </a:r>
            <a:endParaRPr b="1" sz="1000">
              <a:solidFill>
                <a:schemeClr val="lt1"/>
              </a:solidFill>
              <a:highlight>
                <a:schemeClr val="accent2"/>
              </a:highlight>
              <a:latin typeface="Consolas"/>
              <a:ea typeface="Consolas"/>
              <a:cs typeface="Consolas"/>
              <a:sym typeface="Consolas"/>
            </a:endParaRPr>
          </a:p>
        </p:txBody>
      </p:sp>
      <p:pic>
        <p:nvPicPr>
          <p:cNvPr id="179" name="Google Shape;179;p25"/>
          <p:cNvPicPr preferRelativeResize="0"/>
          <p:nvPr/>
        </p:nvPicPr>
        <p:blipFill>
          <a:blip r:embed="rId7">
            <a:alphaModFix/>
          </a:blip>
          <a:stretch>
            <a:fillRect/>
          </a:stretch>
        </p:blipFill>
        <p:spPr>
          <a:xfrm>
            <a:off x="5678750" y="3406375"/>
            <a:ext cx="2723186" cy="141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Human language and speech is in fact not so predictable. Generated text that always picks the most likely next token therefore will sound weird or a bit boring. </a:t>
            </a:r>
            <a:endParaRPr sz="2400"/>
          </a:p>
        </p:txBody>
      </p:sp>
      <p:sp>
        <p:nvSpPr>
          <p:cNvPr id="185" name="Google Shape;185;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26"/>
          <p:cNvPicPr preferRelativeResize="0"/>
          <p:nvPr/>
        </p:nvPicPr>
        <p:blipFill>
          <a:blip r:embed="rId3">
            <a:alphaModFix/>
          </a:blip>
          <a:stretch>
            <a:fillRect/>
          </a:stretch>
        </p:blipFill>
        <p:spPr>
          <a:xfrm>
            <a:off x="1807275" y="1883750"/>
            <a:ext cx="4933950" cy="2400300"/>
          </a:xfrm>
          <a:prstGeom prst="rect">
            <a:avLst/>
          </a:prstGeom>
          <a:noFill/>
          <a:ln>
            <a:noFill/>
          </a:ln>
        </p:spPr>
      </p:pic>
      <p:sp>
        <p:nvSpPr>
          <p:cNvPr id="187" name="Google Shape;187;p26"/>
          <p:cNvSpPr txBox="1"/>
          <p:nvPr/>
        </p:nvSpPr>
        <p:spPr>
          <a:xfrm>
            <a:off x="2266000" y="4160450"/>
            <a:ext cx="4369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222222"/>
                </a:solidFill>
                <a:highlight>
                  <a:srgbClr val="FFFFFF"/>
                </a:highlight>
              </a:rPr>
              <a:t>Holtzman, A., Buys, J., Du, L., Forbes, M., &amp; Choi, Y. (2019, September). The Curious Case of Neural Text Degeneration. In </a:t>
            </a:r>
            <a:r>
              <a:rPr i="1" lang="en" sz="1000">
                <a:solidFill>
                  <a:srgbClr val="222222"/>
                </a:solidFill>
                <a:highlight>
                  <a:srgbClr val="FFFFFF"/>
                </a:highlight>
              </a:rPr>
              <a:t>International Conference on Learning Representations</a:t>
            </a:r>
            <a:r>
              <a:rPr lang="en" sz="1000">
                <a:solidFill>
                  <a:srgbClr val="222222"/>
                </a:solidFill>
                <a:highlight>
                  <a:srgbClr val="FFFFFF"/>
                </a:highlight>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